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Lst>
  <p:sldSz cx="18288000" cy="10287000"/>
  <p:notesSz cx="6858000" cy="9144000"/>
  <p:embeddedFontLst>
    <p:embeddedFont>
      <p:font typeface="Heading Now 71-78" panose="020B0604020202020204" charset="0"/>
      <p:regular r:id="rId17"/>
    </p:embeddedFont>
    <p:embeddedFont>
      <p:font typeface="Poppins Medium" panose="00000600000000000000" pitchFamily="2" charset="-18"/>
      <p:regular r:id="rId18"/>
    </p:embeddedFont>
    <p:embeddedFont>
      <p:font typeface="TT Firs Neue" panose="020B0604020202020204" charset="-18"/>
      <p:regular r:id="rId19"/>
    </p:embeddedFont>
    <p:embeddedFont>
      <p:font typeface="TT Firs Neue Bold" panose="020B0604020202020204" charset="-18"/>
      <p:regular r:id="rId2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2" d="100"/>
          <a:sy n="52" d="100"/>
        </p:scale>
        <p:origin x="768" y="53"/>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1/27/2026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1/27/2026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1/27/2026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1/27/2026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10.sv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11.jpeg"/><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6DA"/>
        </a:solidFill>
        <a:effectLst/>
      </p:bgPr>
    </p:bg>
    <p:spTree>
      <p:nvGrpSpPr>
        <p:cNvPr id="1" name=""/>
        <p:cNvGrpSpPr/>
        <p:nvPr/>
      </p:nvGrpSpPr>
      <p:grpSpPr>
        <a:xfrm>
          <a:off x="0" y="0"/>
          <a:ext cx="0" cy="0"/>
          <a:chOff x="0" y="0"/>
          <a:chExt cx="0" cy="0"/>
        </a:xfrm>
      </p:grpSpPr>
      <p:sp>
        <p:nvSpPr>
          <p:cNvPr id="2" name="Freeform 2"/>
          <p:cNvSpPr/>
          <p:nvPr/>
        </p:nvSpPr>
        <p:spPr>
          <a:xfrm rot="4566901">
            <a:off x="-345478" y="1135171"/>
            <a:ext cx="6820067" cy="6555789"/>
          </a:xfrm>
          <a:custGeom>
            <a:avLst/>
            <a:gdLst/>
            <a:ahLst/>
            <a:cxnLst/>
            <a:rect l="l" t="t" r="r" b="b"/>
            <a:pathLst>
              <a:path w="6820067" h="6555789">
                <a:moveTo>
                  <a:pt x="0" y="0"/>
                </a:moveTo>
                <a:lnTo>
                  <a:pt x="6820067" y="0"/>
                </a:lnTo>
                <a:lnTo>
                  <a:pt x="6820067" y="6555789"/>
                </a:lnTo>
                <a:lnTo>
                  <a:pt x="0" y="6555789"/>
                </a:lnTo>
                <a:lnTo>
                  <a:pt x="0" y="0"/>
                </a:lnTo>
                <a:close/>
              </a:path>
            </a:pathLst>
          </a:custGeom>
          <a:blipFill>
            <a:blip r:embed="rId2">
              <a:alphaModFix amt="17000"/>
            </a:blip>
            <a:stretch>
              <a:fillRect/>
            </a:stretch>
          </a:blipFill>
        </p:spPr>
      </p:sp>
      <p:sp>
        <p:nvSpPr>
          <p:cNvPr id="3" name="Freeform 3"/>
          <p:cNvSpPr/>
          <p:nvPr/>
        </p:nvSpPr>
        <p:spPr>
          <a:xfrm>
            <a:off x="11071462" y="425351"/>
            <a:ext cx="8561352" cy="8229600"/>
          </a:xfrm>
          <a:custGeom>
            <a:avLst/>
            <a:gdLst/>
            <a:ahLst/>
            <a:cxnLst/>
            <a:rect l="l" t="t" r="r" b="b"/>
            <a:pathLst>
              <a:path w="8561352" h="8229600">
                <a:moveTo>
                  <a:pt x="0" y="0"/>
                </a:moveTo>
                <a:lnTo>
                  <a:pt x="8561353" y="0"/>
                </a:lnTo>
                <a:lnTo>
                  <a:pt x="8561353" y="8229600"/>
                </a:lnTo>
                <a:lnTo>
                  <a:pt x="0" y="8229600"/>
                </a:lnTo>
                <a:lnTo>
                  <a:pt x="0" y="0"/>
                </a:lnTo>
                <a:close/>
              </a:path>
            </a:pathLst>
          </a:custGeom>
          <a:blipFill>
            <a:blip r:embed="rId2">
              <a:alphaModFix amt="17000"/>
            </a:blip>
            <a:stretch>
              <a:fillRect/>
            </a:stretch>
          </a:blipFill>
        </p:spPr>
      </p:sp>
      <p:grpSp>
        <p:nvGrpSpPr>
          <p:cNvPr id="4" name="Group 4"/>
          <p:cNvGrpSpPr/>
          <p:nvPr/>
        </p:nvGrpSpPr>
        <p:grpSpPr>
          <a:xfrm>
            <a:off x="1351014" y="1028700"/>
            <a:ext cx="15585972" cy="5424792"/>
            <a:chOff x="0" y="0"/>
            <a:chExt cx="2641387" cy="919351"/>
          </a:xfrm>
        </p:grpSpPr>
        <p:sp>
          <p:nvSpPr>
            <p:cNvPr id="5" name="Freeform 5"/>
            <p:cNvSpPr/>
            <p:nvPr/>
          </p:nvSpPr>
          <p:spPr>
            <a:xfrm>
              <a:off x="0" y="0"/>
              <a:ext cx="2641387" cy="919351"/>
            </a:xfrm>
            <a:custGeom>
              <a:avLst/>
              <a:gdLst/>
              <a:ahLst/>
              <a:cxnLst/>
              <a:rect l="l" t="t" r="r" b="b"/>
              <a:pathLst>
                <a:path w="2641387" h="919351">
                  <a:moveTo>
                    <a:pt x="21856" y="0"/>
                  </a:moveTo>
                  <a:lnTo>
                    <a:pt x="2619531" y="0"/>
                  </a:lnTo>
                  <a:cubicBezTo>
                    <a:pt x="2631602" y="0"/>
                    <a:pt x="2641387" y="9785"/>
                    <a:pt x="2641387" y="21856"/>
                  </a:cubicBezTo>
                  <a:lnTo>
                    <a:pt x="2641387" y="897495"/>
                  </a:lnTo>
                  <a:cubicBezTo>
                    <a:pt x="2641387" y="909566"/>
                    <a:pt x="2631602" y="919351"/>
                    <a:pt x="2619531" y="919351"/>
                  </a:cubicBezTo>
                  <a:lnTo>
                    <a:pt x="21856" y="919351"/>
                  </a:lnTo>
                  <a:cubicBezTo>
                    <a:pt x="16059" y="919351"/>
                    <a:pt x="10500" y="917048"/>
                    <a:pt x="6401" y="912949"/>
                  </a:cubicBezTo>
                  <a:cubicBezTo>
                    <a:pt x="2303" y="908851"/>
                    <a:pt x="0" y="903292"/>
                    <a:pt x="0" y="897495"/>
                  </a:cubicBezTo>
                  <a:lnTo>
                    <a:pt x="0" y="21856"/>
                  </a:lnTo>
                  <a:cubicBezTo>
                    <a:pt x="0" y="16059"/>
                    <a:pt x="2303" y="10500"/>
                    <a:pt x="6401" y="6401"/>
                  </a:cubicBezTo>
                  <a:cubicBezTo>
                    <a:pt x="10500" y="2303"/>
                    <a:pt x="16059" y="0"/>
                    <a:pt x="21856" y="0"/>
                  </a:cubicBezTo>
                  <a:close/>
                </a:path>
              </a:pathLst>
            </a:custGeom>
            <a:blipFill>
              <a:blip r:embed="rId3"/>
              <a:stretch>
                <a:fillRect t="-45710" b="-45710"/>
              </a:stretch>
            </a:blipFill>
          </p:spPr>
        </p:sp>
      </p:grpSp>
      <p:sp>
        <p:nvSpPr>
          <p:cNvPr id="6" name="Freeform 6"/>
          <p:cNvSpPr/>
          <p:nvPr/>
        </p:nvSpPr>
        <p:spPr>
          <a:xfrm>
            <a:off x="4906842" y="7772870"/>
            <a:ext cx="3995679" cy="4502174"/>
          </a:xfrm>
          <a:custGeom>
            <a:avLst/>
            <a:gdLst/>
            <a:ahLst/>
            <a:cxnLst/>
            <a:rect l="l" t="t" r="r" b="b"/>
            <a:pathLst>
              <a:path w="3995679" h="4502174">
                <a:moveTo>
                  <a:pt x="0" y="0"/>
                </a:moveTo>
                <a:lnTo>
                  <a:pt x="3995679" y="0"/>
                </a:lnTo>
                <a:lnTo>
                  <a:pt x="3995679" y="4502174"/>
                </a:lnTo>
                <a:lnTo>
                  <a:pt x="0" y="4502174"/>
                </a:lnTo>
                <a:lnTo>
                  <a:pt x="0" y="0"/>
                </a:lnTo>
                <a:close/>
              </a:path>
            </a:pathLst>
          </a:custGeom>
          <a:blipFill>
            <a:blip r:embed="rId4"/>
            <a:stretch>
              <a:fillRect/>
            </a:stretch>
          </a:blipFill>
        </p:spPr>
      </p:sp>
      <p:sp>
        <p:nvSpPr>
          <p:cNvPr id="7" name="Freeform 7"/>
          <p:cNvSpPr/>
          <p:nvPr/>
        </p:nvSpPr>
        <p:spPr>
          <a:xfrm>
            <a:off x="-608726" y="8654951"/>
            <a:ext cx="3647953" cy="2514047"/>
          </a:xfrm>
          <a:custGeom>
            <a:avLst/>
            <a:gdLst/>
            <a:ahLst/>
            <a:cxnLst/>
            <a:rect l="l" t="t" r="r" b="b"/>
            <a:pathLst>
              <a:path w="3647953" h="2514047">
                <a:moveTo>
                  <a:pt x="0" y="0"/>
                </a:moveTo>
                <a:lnTo>
                  <a:pt x="3647952" y="0"/>
                </a:lnTo>
                <a:lnTo>
                  <a:pt x="3647952" y="2514047"/>
                </a:lnTo>
                <a:lnTo>
                  <a:pt x="0" y="2514047"/>
                </a:lnTo>
                <a:lnTo>
                  <a:pt x="0" y="0"/>
                </a:lnTo>
                <a:close/>
              </a:path>
            </a:pathLst>
          </a:custGeom>
          <a:blipFill>
            <a:blip r:embed="rId5"/>
            <a:stretch>
              <a:fillRect/>
            </a:stretch>
          </a:blipFill>
        </p:spPr>
      </p:sp>
      <p:sp>
        <p:nvSpPr>
          <p:cNvPr id="8" name="Freeform 8"/>
          <p:cNvSpPr/>
          <p:nvPr/>
        </p:nvSpPr>
        <p:spPr>
          <a:xfrm rot="1197238">
            <a:off x="8440212" y="8346986"/>
            <a:ext cx="3709602" cy="3129976"/>
          </a:xfrm>
          <a:custGeom>
            <a:avLst/>
            <a:gdLst/>
            <a:ahLst/>
            <a:cxnLst/>
            <a:rect l="l" t="t" r="r" b="b"/>
            <a:pathLst>
              <a:path w="3709602" h="3129976">
                <a:moveTo>
                  <a:pt x="0" y="0"/>
                </a:moveTo>
                <a:lnTo>
                  <a:pt x="3709602" y="0"/>
                </a:lnTo>
                <a:lnTo>
                  <a:pt x="3709602" y="3129977"/>
                </a:lnTo>
                <a:lnTo>
                  <a:pt x="0" y="3129977"/>
                </a:lnTo>
                <a:lnTo>
                  <a:pt x="0" y="0"/>
                </a:lnTo>
                <a:close/>
              </a:path>
            </a:pathLst>
          </a:custGeom>
          <a:blipFill>
            <a:blip r:embed="rId6"/>
            <a:stretch>
              <a:fillRect/>
            </a:stretch>
          </a:blipFill>
        </p:spPr>
      </p:sp>
      <p:sp>
        <p:nvSpPr>
          <p:cNvPr id="9" name="Freeform 9"/>
          <p:cNvSpPr/>
          <p:nvPr/>
        </p:nvSpPr>
        <p:spPr>
          <a:xfrm>
            <a:off x="11415996" y="8510064"/>
            <a:ext cx="2613184" cy="2165677"/>
          </a:xfrm>
          <a:custGeom>
            <a:avLst/>
            <a:gdLst/>
            <a:ahLst/>
            <a:cxnLst/>
            <a:rect l="l" t="t" r="r" b="b"/>
            <a:pathLst>
              <a:path w="2613184" h="2165677">
                <a:moveTo>
                  <a:pt x="0" y="0"/>
                </a:moveTo>
                <a:lnTo>
                  <a:pt x="2613184" y="0"/>
                </a:lnTo>
                <a:lnTo>
                  <a:pt x="2613184" y="2165676"/>
                </a:lnTo>
                <a:lnTo>
                  <a:pt x="0" y="2165676"/>
                </a:lnTo>
                <a:lnTo>
                  <a:pt x="0" y="0"/>
                </a:lnTo>
                <a:close/>
              </a:path>
            </a:pathLst>
          </a:custGeom>
          <a:blipFill>
            <a:blip r:embed="rId7"/>
            <a:stretch>
              <a:fillRect/>
            </a:stretch>
          </a:blipFill>
        </p:spPr>
      </p:sp>
      <p:sp>
        <p:nvSpPr>
          <p:cNvPr id="10" name="Freeform 10"/>
          <p:cNvSpPr/>
          <p:nvPr/>
        </p:nvSpPr>
        <p:spPr>
          <a:xfrm>
            <a:off x="16305655" y="8510064"/>
            <a:ext cx="3647953" cy="2514047"/>
          </a:xfrm>
          <a:custGeom>
            <a:avLst/>
            <a:gdLst/>
            <a:ahLst/>
            <a:cxnLst/>
            <a:rect l="l" t="t" r="r" b="b"/>
            <a:pathLst>
              <a:path w="3647953" h="2514047">
                <a:moveTo>
                  <a:pt x="0" y="0"/>
                </a:moveTo>
                <a:lnTo>
                  <a:pt x="3647953" y="0"/>
                </a:lnTo>
                <a:lnTo>
                  <a:pt x="3647953" y="2514047"/>
                </a:lnTo>
                <a:lnTo>
                  <a:pt x="0" y="2514047"/>
                </a:lnTo>
                <a:lnTo>
                  <a:pt x="0" y="0"/>
                </a:lnTo>
                <a:close/>
              </a:path>
            </a:pathLst>
          </a:custGeom>
          <a:blipFill>
            <a:blip r:embed="rId5"/>
            <a:stretch>
              <a:fillRect/>
            </a:stretch>
          </a:blipFill>
        </p:spPr>
      </p:sp>
      <p:sp>
        <p:nvSpPr>
          <p:cNvPr id="11" name="Freeform 11"/>
          <p:cNvSpPr/>
          <p:nvPr/>
        </p:nvSpPr>
        <p:spPr>
          <a:xfrm>
            <a:off x="13464973" y="8354778"/>
            <a:ext cx="3119213" cy="3477869"/>
          </a:xfrm>
          <a:custGeom>
            <a:avLst/>
            <a:gdLst/>
            <a:ahLst/>
            <a:cxnLst/>
            <a:rect l="l" t="t" r="r" b="b"/>
            <a:pathLst>
              <a:path w="3119213" h="3477869">
                <a:moveTo>
                  <a:pt x="0" y="0"/>
                </a:moveTo>
                <a:lnTo>
                  <a:pt x="3119213" y="0"/>
                </a:lnTo>
                <a:lnTo>
                  <a:pt x="3119213" y="3477868"/>
                </a:lnTo>
                <a:lnTo>
                  <a:pt x="0" y="3477868"/>
                </a:lnTo>
                <a:lnTo>
                  <a:pt x="0" y="0"/>
                </a:lnTo>
                <a:close/>
              </a:path>
            </a:pathLst>
          </a:custGeom>
          <a:blipFill>
            <a:blip r:embed="rId8"/>
            <a:stretch>
              <a:fillRect/>
            </a:stretch>
          </a:blipFill>
        </p:spPr>
      </p:sp>
      <p:sp>
        <p:nvSpPr>
          <p:cNvPr id="12" name="Freeform 12"/>
          <p:cNvSpPr/>
          <p:nvPr/>
        </p:nvSpPr>
        <p:spPr>
          <a:xfrm>
            <a:off x="2085470" y="8329157"/>
            <a:ext cx="2821372" cy="3165635"/>
          </a:xfrm>
          <a:custGeom>
            <a:avLst/>
            <a:gdLst/>
            <a:ahLst/>
            <a:cxnLst/>
            <a:rect l="l" t="t" r="r" b="b"/>
            <a:pathLst>
              <a:path w="2821372" h="3165635">
                <a:moveTo>
                  <a:pt x="0" y="0"/>
                </a:moveTo>
                <a:lnTo>
                  <a:pt x="2821372" y="0"/>
                </a:lnTo>
                <a:lnTo>
                  <a:pt x="2821372" y="3165635"/>
                </a:lnTo>
                <a:lnTo>
                  <a:pt x="0" y="3165635"/>
                </a:lnTo>
                <a:lnTo>
                  <a:pt x="0" y="0"/>
                </a:lnTo>
                <a:close/>
              </a:path>
            </a:pathLst>
          </a:custGeom>
          <a:blipFill>
            <a:blip r:embed="rId9"/>
            <a:stretch>
              <a:fillRect/>
            </a:stretch>
          </a:blipFill>
        </p:spPr>
      </p:sp>
      <p:sp>
        <p:nvSpPr>
          <p:cNvPr id="13" name="Freeform 13"/>
          <p:cNvSpPr/>
          <p:nvPr/>
        </p:nvSpPr>
        <p:spPr>
          <a:xfrm rot="6033902">
            <a:off x="15560920" y="2460072"/>
            <a:ext cx="3254438" cy="3128329"/>
          </a:xfrm>
          <a:custGeom>
            <a:avLst/>
            <a:gdLst/>
            <a:ahLst/>
            <a:cxnLst/>
            <a:rect l="l" t="t" r="r" b="b"/>
            <a:pathLst>
              <a:path w="3254438" h="3128329">
                <a:moveTo>
                  <a:pt x="0" y="0"/>
                </a:moveTo>
                <a:lnTo>
                  <a:pt x="3254438" y="0"/>
                </a:lnTo>
                <a:lnTo>
                  <a:pt x="3254438" y="3128328"/>
                </a:lnTo>
                <a:lnTo>
                  <a:pt x="0" y="3128328"/>
                </a:lnTo>
                <a:lnTo>
                  <a:pt x="0" y="0"/>
                </a:lnTo>
                <a:close/>
              </a:path>
            </a:pathLst>
          </a:custGeom>
          <a:blipFill>
            <a:blip r:embed="rId2"/>
            <a:stretch>
              <a:fillRect/>
            </a:stretch>
          </a:blipFill>
        </p:spPr>
      </p:sp>
      <p:sp>
        <p:nvSpPr>
          <p:cNvPr id="15" name="TextBox 15"/>
          <p:cNvSpPr txBox="1"/>
          <p:nvPr/>
        </p:nvSpPr>
        <p:spPr>
          <a:xfrm>
            <a:off x="2438400" y="1667595"/>
            <a:ext cx="12913738" cy="3479735"/>
          </a:xfrm>
          <a:prstGeom prst="rect">
            <a:avLst/>
          </a:prstGeom>
        </p:spPr>
        <p:txBody>
          <a:bodyPr wrap="square" lIns="0" tIns="0" rIns="0" bIns="0" rtlCol="0" anchor="t">
            <a:spAutoFit/>
          </a:bodyPr>
          <a:lstStyle/>
          <a:p>
            <a:pPr algn="l">
              <a:lnSpc>
                <a:spcPct val="150000"/>
              </a:lnSpc>
            </a:pPr>
            <a:r>
              <a:rPr lang="en-US" sz="8000" spc="-384" dirty="0">
                <a:solidFill>
                  <a:srgbClr val="FFFFFF"/>
                </a:solidFill>
                <a:latin typeface="Heading Now 71-78"/>
                <a:ea typeface="Heading Now 71-78"/>
                <a:cs typeface="Heading Now 71-78"/>
                <a:sym typeface="Heading Now 71-78"/>
              </a:rPr>
              <a:t>ŻYWIENIE W CHOROBIE REFLUKSOWEJ ŻOŁĄDKA</a:t>
            </a:r>
          </a:p>
        </p:txBody>
      </p:sp>
      <p:sp>
        <p:nvSpPr>
          <p:cNvPr id="17" name="Freeform 17"/>
          <p:cNvSpPr/>
          <p:nvPr/>
        </p:nvSpPr>
        <p:spPr>
          <a:xfrm rot="4566901">
            <a:off x="8674823" y="-962999"/>
            <a:ext cx="2734910" cy="2628933"/>
          </a:xfrm>
          <a:custGeom>
            <a:avLst/>
            <a:gdLst/>
            <a:ahLst/>
            <a:cxnLst/>
            <a:rect l="l" t="t" r="r" b="b"/>
            <a:pathLst>
              <a:path w="2734910" h="2628933">
                <a:moveTo>
                  <a:pt x="0" y="0"/>
                </a:moveTo>
                <a:lnTo>
                  <a:pt x="2734911" y="0"/>
                </a:lnTo>
                <a:lnTo>
                  <a:pt x="2734911" y="2628933"/>
                </a:lnTo>
                <a:lnTo>
                  <a:pt x="0" y="2628933"/>
                </a:lnTo>
                <a:lnTo>
                  <a:pt x="0" y="0"/>
                </a:lnTo>
                <a:close/>
              </a:path>
            </a:pathLst>
          </a:custGeom>
          <a:blipFill>
            <a:blip r:embed="rId2"/>
            <a:stretch>
              <a:fillRect/>
            </a:stretch>
          </a:blipFill>
        </p:spPr>
      </p:sp>
      <p:sp>
        <p:nvSpPr>
          <p:cNvPr id="18" name="Freeform 18"/>
          <p:cNvSpPr/>
          <p:nvPr/>
        </p:nvSpPr>
        <p:spPr>
          <a:xfrm rot="10202236">
            <a:off x="7032133" y="5726759"/>
            <a:ext cx="1685594" cy="1620277"/>
          </a:xfrm>
          <a:custGeom>
            <a:avLst/>
            <a:gdLst/>
            <a:ahLst/>
            <a:cxnLst/>
            <a:rect l="l" t="t" r="r" b="b"/>
            <a:pathLst>
              <a:path w="1685594" h="1620277">
                <a:moveTo>
                  <a:pt x="0" y="0"/>
                </a:moveTo>
                <a:lnTo>
                  <a:pt x="1685594" y="0"/>
                </a:lnTo>
                <a:lnTo>
                  <a:pt x="1685594" y="1620277"/>
                </a:lnTo>
                <a:lnTo>
                  <a:pt x="0" y="1620277"/>
                </a:lnTo>
                <a:lnTo>
                  <a:pt x="0" y="0"/>
                </a:lnTo>
                <a:close/>
              </a:path>
            </a:pathLst>
          </a:custGeom>
          <a:blipFill>
            <a:blip r:embed="rId2"/>
            <a:stretch>
              <a:fillRect/>
            </a:stretch>
          </a:blipFill>
        </p:spPr>
      </p:sp>
      <p:sp>
        <p:nvSpPr>
          <p:cNvPr id="19" name="Freeform 19"/>
          <p:cNvSpPr/>
          <p:nvPr/>
        </p:nvSpPr>
        <p:spPr>
          <a:xfrm rot="-4947482">
            <a:off x="64992" y="4848692"/>
            <a:ext cx="1543994" cy="1484164"/>
          </a:xfrm>
          <a:custGeom>
            <a:avLst/>
            <a:gdLst/>
            <a:ahLst/>
            <a:cxnLst/>
            <a:rect l="l" t="t" r="r" b="b"/>
            <a:pathLst>
              <a:path w="1543994" h="1484164">
                <a:moveTo>
                  <a:pt x="0" y="0"/>
                </a:moveTo>
                <a:lnTo>
                  <a:pt x="1543994" y="0"/>
                </a:lnTo>
                <a:lnTo>
                  <a:pt x="1543994" y="1484164"/>
                </a:lnTo>
                <a:lnTo>
                  <a:pt x="0" y="1484164"/>
                </a:lnTo>
                <a:lnTo>
                  <a:pt x="0" y="0"/>
                </a:lnTo>
                <a:close/>
              </a:path>
            </a:pathLst>
          </a:custGeom>
          <a:blipFill>
            <a:blip r:embed="rId2"/>
            <a:stretch>
              <a:fillRect/>
            </a:stretch>
          </a:blipFill>
        </p:spPr>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6DA"/>
        </a:solidFill>
        <a:effectLst/>
      </p:bgPr>
    </p:bg>
    <p:spTree>
      <p:nvGrpSpPr>
        <p:cNvPr id="1" name=""/>
        <p:cNvGrpSpPr/>
        <p:nvPr/>
      </p:nvGrpSpPr>
      <p:grpSpPr>
        <a:xfrm>
          <a:off x="0" y="0"/>
          <a:ext cx="0" cy="0"/>
          <a:chOff x="0" y="0"/>
          <a:chExt cx="0" cy="0"/>
        </a:xfrm>
      </p:grpSpPr>
      <p:grpSp>
        <p:nvGrpSpPr>
          <p:cNvPr id="7" name="Group 7"/>
          <p:cNvGrpSpPr/>
          <p:nvPr/>
        </p:nvGrpSpPr>
        <p:grpSpPr>
          <a:xfrm>
            <a:off x="436040" y="111559"/>
            <a:ext cx="8725166" cy="1637428"/>
            <a:chOff x="0" y="0"/>
            <a:chExt cx="2297986" cy="431257"/>
          </a:xfrm>
        </p:grpSpPr>
        <p:sp>
          <p:nvSpPr>
            <p:cNvPr id="8" name="Freeform 8"/>
            <p:cNvSpPr/>
            <p:nvPr/>
          </p:nvSpPr>
          <p:spPr>
            <a:xfrm>
              <a:off x="0" y="0"/>
              <a:ext cx="2297986" cy="431257"/>
            </a:xfrm>
            <a:custGeom>
              <a:avLst/>
              <a:gdLst/>
              <a:ahLst/>
              <a:cxnLst/>
              <a:rect l="l" t="t" r="r" b="b"/>
              <a:pathLst>
                <a:path w="2297986" h="431257">
                  <a:moveTo>
                    <a:pt x="45253" y="0"/>
                  </a:moveTo>
                  <a:lnTo>
                    <a:pt x="2252733" y="0"/>
                  </a:lnTo>
                  <a:cubicBezTo>
                    <a:pt x="2264735" y="0"/>
                    <a:pt x="2276245" y="4768"/>
                    <a:pt x="2284732" y="13254"/>
                  </a:cubicBezTo>
                  <a:cubicBezTo>
                    <a:pt x="2293218" y="21741"/>
                    <a:pt x="2297986" y="33251"/>
                    <a:pt x="2297986" y="45253"/>
                  </a:cubicBezTo>
                  <a:lnTo>
                    <a:pt x="2297986" y="386004"/>
                  </a:lnTo>
                  <a:cubicBezTo>
                    <a:pt x="2297986" y="398006"/>
                    <a:pt x="2293218" y="409516"/>
                    <a:pt x="2284732" y="418002"/>
                  </a:cubicBezTo>
                  <a:cubicBezTo>
                    <a:pt x="2276245" y="426489"/>
                    <a:pt x="2264735" y="431257"/>
                    <a:pt x="2252733" y="431257"/>
                  </a:cubicBezTo>
                  <a:lnTo>
                    <a:pt x="45253" y="431257"/>
                  </a:lnTo>
                  <a:cubicBezTo>
                    <a:pt x="33251" y="431257"/>
                    <a:pt x="21741" y="426489"/>
                    <a:pt x="13254" y="418002"/>
                  </a:cubicBezTo>
                  <a:cubicBezTo>
                    <a:pt x="4768" y="409516"/>
                    <a:pt x="0" y="398006"/>
                    <a:pt x="0" y="386004"/>
                  </a:cubicBezTo>
                  <a:lnTo>
                    <a:pt x="0" y="45253"/>
                  </a:lnTo>
                  <a:cubicBezTo>
                    <a:pt x="0" y="33251"/>
                    <a:pt x="4768" y="21741"/>
                    <a:pt x="13254" y="13254"/>
                  </a:cubicBezTo>
                  <a:cubicBezTo>
                    <a:pt x="21741" y="4768"/>
                    <a:pt x="33251" y="0"/>
                    <a:pt x="45253" y="0"/>
                  </a:cubicBezTo>
                  <a:close/>
                </a:path>
              </a:pathLst>
            </a:custGeom>
            <a:solidFill>
              <a:srgbClr val="F4D793"/>
            </a:solidFill>
          </p:spPr>
        </p:sp>
        <p:sp>
          <p:nvSpPr>
            <p:cNvPr id="9" name="TextBox 9"/>
            <p:cNvSpPr txBox="1"/>
            <p:nvPr/>
          </p:nvSpPr>
          <p:spPr>
            <a:xfrm>
              <a:off x="0" y="-47625"/>
              <a:ext cx="2297986" cy="478882"/>
            </a:xfrm>
            <a:prstGeom prst="rect">
              <a:avLst/>
            </a:prstGeom>
          </p:spPr>
          <p:txBody>
            <a:bodyPr lIns="50800" tIns="50800" rIns="50800" bIns="50800" rtlCol="0" anchor="ctr"/>
            <a:lstStyle/>
            <a:p>
              <a:pPr algn="ctr">
                <a:lnSpc>
                  <a:spcPts val="3360"/>
                </a:lnSpc>
              </a:pPr>
              <a:endParaRPr/>
            </a:p>
          </p:txBody>
        </p:sp>
      </p:grpSp>
      <p:sp>
        <p:nvSpPr>
          <p:cNvPr id="10" name="TextBox 10"/>
          <p:cNvSpPr txBox="1"/>
          <p:nvPr/>
        </p:nvSpPr>
        <p:spPr>
          <a:xfrm>
            <a:off x="2819400" y="2552700"/>
            <a:ext cx="11957190" cy="5897640"/>
          </a:xfrm>
          <a:prstGeom prst="rect">
            <a:avLst/>
          </a:prstGeom>
        </p:spPr>
        <p:txBody>
          <a:bodyPr wrap="square" lIns="0" tIns="0" rIns="0" bIns="0" rtlCol="0" anchor="t">
            <a:spAutoFit/>
          </a:bodyPr>
          <a:lstStyle/>
          <a:p>
            <a:pPr marL="646939" lvl="1" indent="-323469" algn="l">
              <a:lnSpc>
                <a:spcPts val="4195"/>
              </a:lnSpc>
              <a:buFont typeface="Arial"/>
              <a:buChar char="•"/>
            </a:pPr>
            <a:r>
              <a:rPr lang="en-US" sz="2996" b="1" dirty="0" err="1">
                <a:solidFill>
                  <a:srgbClr val="0B0A0A"/>
                </a:solidFill>
                <a:latin typeface="Poppins Medium"/>
                <a:ea typeface="Poppins Medium"/>
                <a:cs typeface="Poppins Medium"/>
                <a:sym typeface="Poppins Medium"/>
              </a:rPr>
              <a:t>ryby</a:t>
            </a:r>
            <a:r>
              <a:rPr lang="en-US" sz="2996" b="1" dirty="0">
                <a:solidFill>
                  <a:srgbClr val="0B0A0A"/>
                </a:solidFill>
                <a:latin typeface="Poppins Medium"/>
                <a:ea typeface="Poppins Medium"/>
                <a:cs typeface="Poppins Medium"/>
                <a:sym typeface="Poppins Medium"/>
              </a:rPr>
              <a:t> </a:t>
            </a:r>
            <a:r>
              <a:rPr lang="en-US" sz="2996" b="1" dirty="0" err="1">
                <a:solidFill>
                  <a:srgbClr val="0B0A0A"/>
                </a:solidFill>
                <a:latin typeface="Poppins Medium"/>
                <a:ea typeface="Poppins Medium"/>
                <a:cs typeface="Poppins Medium"/>
                <a:sym typeface="Poppins Medium"/>
              </a:rPr>
              <a:t>gotowane</a:t>
            </a:r>
            <a:r>
              <a:rPr lang="en-US" sz="2996" b="1" dirty="0">
                <a:solidFill>
                  <a:srgbClr val="0B0A0A"/>
                </a:solidFill>
                <a:latin typeface="Poppins Medium"/>
                <a:ea typeface="Poppins Medium"/>
                <a:cs typeface="Poppins Medium"/>
                <a:sym typeface="Poppins Medium"/>
              </a:rPr>
              <a:t> </a:t>
            </a:r>
            <a:r>
              <a:rPr lang="en-US" sz="2996" b="1" dirty="0" err="1">
                <a:solidFill>
                  <a:srgbClr val="0B0A0A"/>
                </a:solidFill>
                <a:latin typeface="Poppins Medium"/>
                <a:ea typeface="Poppins Medium"/>
                <a:cs typeface="Poppins Medium"/>
                <a:sym typeface="Poppins Medium"/>
              </a:rPr>
              <a:t>na</a:t>
            </a:r>
            <a:r>
              <a:rPr lang="en-US" sz="2996" b="1" dirty="0">
                <a:solidFill>
                  <a:srgbClr val="0B0A0A"/>
                </a:solidFill>
                <a:latin typeface="Poppins Medium"/>
                <a:ea typeface="Poppins Medium"/>
                <a:cs typeface="Poppins Medium"/>
                <a:sym typeface="Poppins Medium"/>
              </a:rPr>
              <a:t> </a:t>
            </a:r>
            <a:r>
              <a:rPr lang="en-US" sz="2996" b="1" dirty="0" err="1">
                <a:solidFill>
                  <a:srgbClr val="0B0A0A"/>
                </a:solidFill>
                <a:latin typeface="Poppins Medium"/>
                <a:ea typeface="Poppins Medium"/>
                <a:cs typeface="Poppins Medium"/>
                <a:sym typeface="Poppins Medium"/>
              </a:rPr>
              <a:t>parze</a:t>
            </a:r>
            <a:r>
              <a:rPr lang="en-US" sz="2996" b="1" dirty="0">
                <a:solidFill>
                  <a:srgbClr val="0B0A0A"/>
                </a:solidFill>
                <a:latin typeface="Poppins Medium"/>
                <a:ea typeface="Poppins Medium"/>
                <a:cs typeface="Poppins Medium"/>
                <a:sym typeface="Poppins Medium"/>
              </a:rPr>
              <a:t>,</a:t>
            </a:r>
          </a:p>
          <a:p>
            <a:pPr marL="646939" lvl="1" indent="-323469" algn="l">
              <a:lnSpc>
                <a:spcPts val="4195"/>
              </a:lnSpc>
              <a:buFont typeface="Arial"/>
              <a:buChar char="•"/>
            </a:pPr>
            <a:r>
              <a:rPr lang="en-US" sz="2996" b="1" dirty="0" err="1">
                <a:solidFill>
                  <a:srgbClr val="0B0A0A"/>
                </a:solidFill>
                <a:latin typeface="Poppins Medium"/>
                <a:ea typeface="Poppins Medium"/>
                <a:cs typeface="Poppins Medium"/>
                <a:sym typeface="Poppins Medium"/>
              </a:rPr>
              <a:t>gotowane</a:t>
            </a:r>
            <a:r>
              <a:rPr lang="en-US" sz="2996" b="1" dirty="0">
                <a:solidFill>
                  <a:srgbClr val="0B0A0A"/>
                </a:solidFill>
                <a:latin typeface="Poppins Medium"/>
                <a:ea typeface="Poppins Medium"/>
                <a:cs typeface="Poppins Medium"/>
                <a:sym typeface="Poppins Medium"/>
              </a:rPr>
              <a:t> </a:t>
            </a:r>
            <a:r>
              <a:rPr lang="en-US" sz="2996" b="1" dirty="0" err="1">
                <a:solidFill>
                  <a:srgbClr val="0B0A0A"/>
                </a:solidFill>
                <a:latin typeface="Poppins Medium"/>
                <a:ea typeface="Poppins Medium"/>
                <a:cs typeface="Poppins Medium"/>
                <a:sym typeface="Poppins Medium"/>
              </a:rPr>
              <a:t>warzywa</a:t>
            </a:r>
            <a:r>
              <a:rPr lang="en-US" sz="2996" b="1" dirty="0">
                <a:solidFill>
                  <a:srgbClr val="0B0A0A"/>
                </a:solidFill>
                <a:latin typeface="Poppins Medium"/>
                <a:ea typeface="Poppins Medium"/>
                <a:cs typeface="Poppins Medium"/>
                <a:sym typeface="Poppins Medium"/>
              </a:rPr>
              <a:t> (</a:t>
            </a:r>
            <a:r>
              <a:rPr lang="en-US" sz="2996" b="1" dirty="0" err="1">
                <a:solidFill>
                  <a:srgbClr val="0B0A0A"/>
                </a:solidFill>
                <a:latin typeface="Poppins Medium"/>
                <a:ea typeface="Poppins Medium"/>
                <a:cs typeface="Poppins Medium"/>
                <a:sym typeface="Poppins Medium"/>
              </a:rPr>
              <a:t>marchew</a:t>
            </a:r>
            <a:r>
              <a:rPr lang="en-US" sz="2996" b="1" dirty="0">
                <a:solidFill>
                  <a:srgbClr val="0B0A0A"/>
                </a:solidFill>
                <a:latin typeface="Poppins Medium"/>
                <a:ea typeface="Poppins Medium"/>
                <a:cs typeface="Poppins Medium"/>
                <a:sym typeface="Poppins Medium"/>
              </a:rPr>
              <a:t>, </a:t>
            </a:r>
            <a:r>
              <a:rPr lang="en-US" sz="2996" b="1" dirty="0" err="1">
                <a:solidFill>
                  <a:srgbClr val="0B0A0A"/>
                </a:solidFill>
                <a:latin typeface="Poppins Medium"/>
                <a:ea typeface="Poppins Medium"/>
                <a:cs typeface="Poppins Medium"/>
                <a:sym typeface="Poppins Medium"/>
              </a:rPr>
              <a:t>dynia</a:t>
            </a:r>
            <a:r>
              <a:rPr lang="en-US" sz="2996" b="1" dirty="0">
                <a:solidFill>
                  <a:srgbClr val="0B0A0A"/>
                </a:solidFill>
                <a:latin typeface="Poppins Medium"/>
                <a:ea typeface="Poppins Medium"/>
                <a:cs typeface="Poppins Medium"/>
                <a:sym typeface="Poppins Medium"/>
              </a:rPr>
              <a:t>, </a:t>
            </a:r>
            <a:r>
              <a:rPr lang="en-US" sz="2996" b="1" dirty="0" err="1">
                <a:solidFill>
                  <a:srgbClr val="0B0A0A"/>
                </a:solidFill>
                <a:latin typeface="Poppins Medium"/>
                <a:ea typeface="Poppins Medium"/>
                <a:cs typeface="Poppins Medium"/>
                <a:sym typeface="Poppins Medium"/>
              </a:rPr>
              <a:t>cukinia</a:t>
            </a:r>
            <a:r>
              <a:rPr lang="en-US" sz="2996" b="1" dirty="0">
                <a:solidFill>
                  <a:srgbClr val="0B0A0A"/>
                </a:solidFill>
                <a:latin typeface="Poppins Medium"/>
                <a:ea typeface="Poppins Medium"/>
                <a:cs typeface="Poppins Medium"/>
                <a:sym typeface="Poppins Medium"/>
              </a:rPr>
              <a:t>, </a:t>
            </a:r>
            <a:r>
              <a:rPr lang="en-US" sz="2996" b="1" dirty="0" err="1">
                <a:solidFill>
                  <a:srgbClr val="0B0A0A"/>
                </a:solidFill>
                <a:latin typeface="Poppins Medium"/>
                <a:ea typeface="Poppins Medium"/>
                <a:cs typeface="Poppins Medium"/>
                <a:sym typeface="Poppins Medium"/>
              </a:rPr>
              <a:t>pietruszka</a:t>
            </a:r>
            <a:r>
              <a:rPr lang="en-US" sz="2996" b="1" dirty="0">
                <a:solidFill>
                  <a:srgbClr val="0B0A0A"/>
                </a:solidFill>
                <a:latin typeface="Poppins Medium"/>
                <a:ea typeface="Poppins Medium"/>
                <a:cs typeface="Poppins Medium"/>
                <a:sym typeface="Poppins Medium"/>
              </a:rPr>
              <a:t>),</a:t>
            </a:r>
          </a:p>
          <a:p>
            <a:pPr marL="646939" lvl="1" indent="-323469" algn="l">
              <a:lnSpc>
                <a:spcPts val="4195"/>
              </a:lnSpc>
              <a:buFont typeface="Arial"/>
              <a:buChar char="•"/>
            </a:pPr>
            <a:r>
              <a:rPr lang="en-US" sz="2996" b="1" dirty="0" err="1">
                <a:solidFill>
                  <a:srgbClr val="0B0A0A"/>
                </a:solidFill>
                <a:latin typeface="Poppins Medium"/>
                <a:ea typeface="Poppins Medium"/>
                <a:cs typeface="Poppins Medium"/>
                <a:sym typeface="Poppins Medium"/>
              </a:rPr>
              <a:t>ziemniaki</a:t>
            </a:r>
            <a:r>
              <a:rPr lang="en-US" sz="2996" b="1" dirty="0">
                <a:solidFill>
                  <a:srgbClr val="0B0A0A"/>
                </a:solidFill>
                <a:latin typeface="Poppins Medium"/>
                <a:ea typeface="Poppins Medium"/>
                <a:cs typeface="Poppins Medium"/>
                <a:sym typeface="Poppins Medium"/>
              </a:rPr>
              <a:t> w </a:t>
            </a:r>
            <a:r>
              <a:rPr lang="en-US" sz="2996" b="1" dirty="0" err="1">
                <a:solidFill>
                  <a:srgbClr val="0B0A0A"/>
                </a:solidFill>
                <a:latin typeface="Poppins Medium"/>
                <a:ea typeface="Poppins Medium"/>
                <a:cs typeface="Poppins Medium"/>
                <a:sym typeface="Poppins Medium"/>
              </a:rPr>
              <a:t>formie</a:t>
            </a:r>
            <a:r>
              <a:rPr lang="en-US" sz="2996" b="1" dirty="0">
                <a:solidFill>
                  <a:srgbClr val="0B0A0A"/>
                </a:solidFill>
                <a:latin typeface="Poppins Medium"/>
                <a:ea typeface="Poppins Medium"/>
                <a:cs typeface="Poppins Medium"/>
                <a:sym typeface="Poppins Medium"/>
              </a:rPr>
              <a:t> purée,</a:t>
            </a:r>
          </a:p>
          <a:p>
            <a:pPr marL="646939" lvl="1" indent="-323469" algn="l">
              <a:lnSpc>
                <a:spcPts val="4195"/>
              </a:lnSpc>
              <a:buFont typeface="Arial"/>
              <a:buChar char="•"/>
            </a:pPr>
            <a:r>
              <a:rPr lang="en-US" sz="2996" b="1" dirty="0" err="1">
                <a:solidFill>
                  <a:srgbClr val="0B0A0A"/>
                </a:solidFill>
                <a:latin typeface="Poppins Medium"/>
                <a:ea typeface="Poppins Medium"/>
                <a:cs typeface="Poppins Medium"/>
                <a:sym typeface="Poppins Medium"/>
              </a:rPr>
              <a:t>pieczywo</a:t>
            </a:r>
            <a:r>
              <a:rPr lang="en-US" sz="2996" b="1" dirty="0">
                <a:solidFill>
                  <a:srgbClr val="0B0A0A"/>
                </a:solidFill>
                <a:latin typeface="Poppins Medium"/>
                <a:ea typeface="Poppins Medium"/>
                <a:cs typeface="Poppins Medium"/>
                <a:sym typeface="Poppins Medium"/>
              </a:rPr>
              <a:t> </a:t>
            </a:r>
            <a:r>
              <a:rPr lang="en-US" sz="2996" b="1" dirty="0" err="1">
                <a:solidFill>
                  <a:srgbClr val="0B0A0A"/>
                </a:solidFill>
                <a:latin typeface="Poppins Medium"/>
                <a:ea typeface="Poppins Medium"/>
                <a:cs typeface="Poppins Medium"/>
                <a:sym typeface="Poppins Medium"/>
              </a:rPr>
              <a:t>pszenne</a:t>
            </a:r>
            <a:r>
              <a:rPr lang="en-US" sz="2996" b="1" dirty="0">
                <a:solidFill>
                  <a:srgbClr val="0B0A0A"/>
                </a:solidFill>
                <a:latin typeface="Poppins Medium"/>
                <a:ea typeface="Poppins Medium"/>
                <a:cs typeface="Poppins Medium"/>
                <a:sym typeface="Poppins Medium"/>
              </a:rPr>
              <a:t>, </a:t>
            </a:r>
            <a:r>
              <a:rPr lang="en-US" sz="2996" b="1" dirty="0" err="1">
                <a:solidFill>
                  <a:srgbClr val="0B0A0A"/>
                </a:solidFill>
                <a:latin typeface="Poppins Medium"/>
                <a:ea typeface="Poppins Medium"/>
                <a:cs typeface="Poppins Medium"/>
                <a:sym typeface="Poppins Medium"/>
              </a:rPr>
              <a:t>tostowane</a:t>
            </a:r>
            <a:r>
              <a:rPr lang="en-US" sz="2996" b="1" dirty="0">
                <a:solidFill>
                  <a:srgbClr val="0B0A0A"/>
                </a:solidFill>
                <a:latin typeface="Poppins Medium"/>
                <a:ea typeface="Poppins Medium"/>
                <a:cs typeface="Poppins Medium"/>
                <a:sym typeface="Poppins Medium"/>
              </a:rPr>
              <a:t> </a:t>
            </a:r>
            <a:r>
              <a:rPr lang="en-US" sz="2996" b="1" dirty="0" err="1">
                <a:solidFill>
                  <a:srgbClr val="0B0A0A"/>
                </a:solidFill>
                <a:latin typeface="Poppins Medium"/>
                <a:ea typeface="Poppins Medium"/>
                <a:cs typeface="Poppins Medium"/>
                <a:sym typeface="Poppins Medium"/>
              </a:rPr>
              <a:t>lub</a:t>
            </a:r>
            <a:r>
              <a:rPr lang="en-US" sz="2996" b="1" dirty="0">
                <a:solidFill>
                  <a:srgbClr val="0B0A0A"/>
                </a:solidFill>
                <a:latin typeface="Poppins Medium"/>
                <a:ea typeface="Poppins Medium"/>
                <a:cs typeface="Poppins Medium"/>
                <a:sym typeface="Poppins Medium"/>
              </a:rPr>
              <a:t> </a:t>
            </a:r>
            <a:r>
              <a:rPr lang="en-US" sz="2996" b="1" dirty="0" err="1">
                <a:solidFill>
                  <a:srgbClr val="0B0A0A"/>
                </a:solidFill>
                <a:latin typeface="Poppins Medium"/>
                <a:ea typeface="Poppins Medium"/>
                <a:cs typeface="Poppins Medium"/>
                <a:sym typeface="Poppins Medium"/>
              </a:rPr>
              <a:t>czerstwe</a:t>
            </a:r>
            <a:r>
              <a:rPr lang="en-US" sz="2996" b="1" dirty="0">
                <a:solidFill>
                  <a:srgbClr val="0B0A0A"/>
                </a:solidFill>
                <a:latin typeface="Poppins Medium"/>
                <a:ea typeface="Poppins Medium"/>
                <a:cs typeface="Poppins Medium"/>
                <a:sym typeface="Poppins Medium"/>
              </a:rPr>
              <a:t>,</a:t>
            </a:r>
          </a:p>
          <a:p>
            <a:pPr marL="646939" lvl="1" indent="-323469" algn="l">
              <a:lnSpc>
                <a:spcPts val="4195"/>
              </a:lnSpc>
              <a:buFont typeface="Arial"/>
              <a:buChar char="•"/>
            </a:pPr>
            <a:r>
              <a:rPr lang="en-US" sz="2996" b="1" dirty="0" err="1">
                <a:solidFill>
                  <a:srgbClr val="0B0A0A"/>
                </a:solidFill>
                <a:latin typeface="Poppins Medium"/>
                <a:ea typeface="Poppins Medium"/>
                <a:cs typeface="Poppins Medium"/>
                <a:sym typeface="Poppins Medium"/>
              </a:rPr>
              <a:t>ryż</a:t>
            </a:r>
            <a:r>
              <a:rPr lang="en-US" sz="2996" b="1" dirty="0">
                <a:solidFill>
                  <a:srgbClr val="0B0A0A"/>
                </a:solidFill>
                <a:latin typeface="Poppins Medium"/>
                <a:ea typeface="Poppins Medium"/>
                <a:cs typeface="Poppins Medium"/>
                <a:sym typeface="Poppins Medium"/>
              </a:rPr>
              <a:t>, </a:t>
            </a:r>
            <a:r>
              <a:rPr lang="en-US" sz="2996" b="1" dirty="0" err="1">
                <a:solidFill>
                  <a:srgbClr val="0B0A0A"/>
                </a:solidFill>
                <a:latin typeface="Poppins Medium"/>
                <a:ea typeface="Poppins Medium"/>
                <a:cs typeface="Poppins Medium"/>
                <a:sym typeface="Poppins Medium"/>
              </a:rPr>
              <a:t>kasza</a:t>
            </a:r>
            <a:r>
              <a:rPr lang="en-US" sz="2996" b="1" dirty="0">
                <a:solidFill>
                  <a:srgbClr val="0B0A0A"/>
                </a:solidFill>
                <a:latin typeface="Poppins Medium"/>
                <a:ea typeface="Poppins Medium"/>
                <a:cs typeface="Poppins Medium"/>
                <a:sym typeface="Poppins Medium"/>
              </a:rPr>
              <a:t> manna, </a:t>
            </a:r>
            <a:r>
              <a:rPr lang="en-US" sz="2996" b="1" dirty="0" err="1">
                <a:solidFill>
                  <a:srgbClr val="0B0A0A"/>
                </a:solidFill>
                <a:latin typeface="Poppins Medium"/>
                <a:ea typeface="Poppins Medium"/>
                <a:cs typeface="Poppins Medium"/>
                <a:sym typeface="Poppins Medium"/>
              </a:rPr>
              <a:t>drobne</a:t>
            </a:r>
            <a:r>
              <a:rPr lang="en-US" sz="2996" b="1" dirty="0">
                <a:solidFill>
                  <a:srgbClr val="0B0A0A"/>
                </a:solidFill>
                <a:latin typeface="Poppins Medium"/>
                <a:ea typeface="Poppins Medium"/>
                <a:cs typeface="Poppins Medium"/>
                <a:sym typeface="Poppins Medium"/>
              </a:rPr>
              <a:t> </a:t>
            </a:r>
            <a:r>
              <a:rPr lang="en-US" sz="2996" b="1" dirty="0" err="1">
                <a:solidFill>
                  <a:srgbClr val="0B0A0A"/>
                </a:solidFill>
                <a:latin typeface="Poppins Medium"/>
                <a:ea typeface="Poppins Medium"/>
                <a:cs typeface="Poppins Medium"/>
                <a:sym typeface="Poppins Medium"/>
              </a:rPr>
              <a:t>kasze</a:t>
            </a:r>
            <a:r>
              <a:rPr lang="en-US" sz="2996" b="1" dirty="0">
                <a:solidFill>
                  <a:srgbClr val="0B0A0A"/>
                </a:solidFill>
                <a:latin typeface="Poppins Medium"/>
                <a:ea typeface="Poppins Medium"/>
                <a:cs typeface="Poppins Medium"/>
                <a:sym typeface="Poppins Medium"/>
              </a:rPr>
              <a:t>, </a:t>
            </a:r>
            <a:r>
              <a:rPr lang="en-US" sz="2996" b="1" dirty="0" err="1">
                <a:solidFill>
                  <a:srgbClr val="0B0A0A"/>
                </a:solidFill>
                <a:latin typeface="Poppins Medium"/>
                <a:ea typeface="Poppins Medium"/>
                <a:cs typeface="Poppins Medium"/>
                <a:sym typeface="Poppins Medium"/>
              </a:rPr>
              <a:t>makaron</a:t>
            </a:r>
            <a:r>
              <a:rPr lang="en-US" sz="2996" b="1" dirty="0">
                <a:solidFill>
                  <a:srgbClr val="0B0A0A"/>
                </a:solidFill>
                <a:latin typeface="Poppins Medium"/>
                <a:ea typeface="Poppins Medium"/>
                <a:cs typeface="Poppins Medium"/>
                <a:sym typeface="Poppins Medium"/>
              </a:rPr>
              <a:t> </a:t>
            </a:r>
            <a:r>
              <a:rPr lang="en-US" sz="2996" b="1" dirty="0" err="1">
                <a:solidFill>
                  <a:srgbClr val="0B0A0A"/>
                </a:solidFill>
                <a:latin typeface="Poppins Medium"/>
                <a:ea typeface="Poppins Medium"/>
                <a:cs typeface="Poppins Medium"/>
                <a:sym typeface="Poppins Medium"/>
              </a:rPr>
              <a:t>pszenny</a:t>
            </a:r>
            <a:r>
              <a:rPr lang="en-US" sz="2996" b="1" dirty="0">
                <a:solidFill>
                  <a:srgbClr val="0B0A0A"/>
                </a:solidFill>
                <a:latin typeface="Poppins Medium"/>
                <a:ea typeface="Poppins Medium"/>
                <a:cs typeface="Poppins Medium"/>
                <a:sym typeface="Poppins Medium"/>
              </a:rPr>
              <a:t>,</a:t>
            </a:r>
          </a:p>
          <a:p>
            <a:pPr marL="646939" lvl="1" indent="-323469" algn="l">
              <a:lnSpc>
                <a:spcPts val="4195"/>
              </a:lnSpc>
              <a:buFont typeface="Arial"/>
              <a:buChar char="•"/>
            </a:pPr>
            <a:r>
              <a:rPr lang="en-US" sz="2996" b="1" dirty="0" err="1">
                <a:solidFill>
                  <a:srgbClr val="0B0A0A"/>
                </a:solidFill>
                <a:latin typeface="Poppins Medium"/>
                <a:ea typeface="Poppins Medium"/>
                <a:cs typeface="Poppins Medium"/>
                <a:sym typeface="Poppins Medium"/>
              </a:rPr>
              <a:t>chude</a:t>
            </a:r>
            <a:r>
              <a:rPr lang="en-US" sz="2996" b="1" dirty="0">
                <a:solidFill>
                  <a:srgbClr val="0B0A0A"/>
                </a:solidFill>
                <a:latin typeface="Poppins Medium"/>
                <a:ea typeface="Poppins Medium"/>
                <a:cs typeface="Poppins Medium"/>
                <a:sym typeface="Poppins Medium"/>
              </a:rPr>
              <a:t> </a:t>
            </a:r>
            <a:r>
              <a:rPr lang="en-US" sz="2996" b="1" dirty="0" err="1">
                <a:solidFill>
                  <a:srgbClr val="0B0A0A"/>
                </a:solidFill>
                <a:latin typeface="Poppins Medium"/>
                <a:ea typeface="Poppins Medium"/>
                <a:cs typeface="Poppins Medium"/>
                <a:sym typeface="Poppins Medium"/>
              </a:rPr>
              <a:t>mięso</a:t>
            </a:r>
            <a:r>
              <a:rPr lang="en-US" sz="2996" b="1" dirty="0">
                <a:solidFill>
                  <a:srgbClr val="0B0A0A"/>
                </a:solidFill>
                <a:latin typeface="Poppins Medium"/>
                <a:ea typeface="Poppins Medium"/>
                <a:cs typeface="Poppins Medium"/>
                <a:sym typeface="Poppins Medium"/>
              </a:rPr>
              <a:t> (</a:t>
            </a:r>
            <a:r>
              <a:rPr lang="en-US" sz="2996" b="1" dirty="0" err="1">
                <a:solidFill>
                  <a:srgbClr val="0B0A0A"/>
                </a:solidFill>
                <a:latin typeface="Poppins Medium"/>
                <a:ea typeface="Poppins Medium"/>
                <a:cs typeface="Poppins Medium"/>
                <a:sym typeface="Poppins Medium"/>
              </a:rPr>
              <a:t>indyk</a:t>
            </a:r>
            <a:r>
              <a:rPr lang="en-US" sz="2996" b="1" dirty="0">
                <a:solidFill>
                  <a:srgbClr val="0B0A0A"/>
                </a:solidFill>
                <a:latin typeface="Poppins Medium"/>
                <a:ea typeface="Poppins Medium"/>
                <a:cs typeface="Poppins Medium"/>
                <a:sym typeface="Poppins Medium"/>
              </a:rPr>
              <a:t>, </a:t>
            </a:r>
            <a:r>
              <a:rPr lang="en-US" sz="2996" b="1" dirty="0" err="1">
                <a:solidFill>
                  <a:srgbClr val="0B0A0A"/>
                </a:solidFill>
                <a:latin typeface="Poppins Medium"/>
                <a:ea typeface="Poppins Medium"/>
                <a:cs typeface="Poppins Medium"/>
                <a:sym typeface="Poppins Medium"/>
              </a:rPr>
              <a:t>kurczak</a:t>
            </a:r>
            <a:r>
              <a:rPr lang="en-US" sz="2996" b="1" dirty="0">
                <a:solidFill>
                  <a:srgbClr val="0B0A0A"/>
                </a:solidFill>
                <a:latin typeface="Poppins Medium"/>
                <a:ea typeface="Poppins Medium"/>
                <a:cs typeface="Poppins Medium"/>
                <a:sym typeface="Poppins Medium"/>
              </a:rPr>
              <a:t>), </a:t>
            </a:r>
            <a:r>
              <a:rPr lang="en-US" sz="2996" b="1" dirty="0" err="1">
                <a:solidFill>
                  <a:srgbClr val="0B0A0A"/>
                </a:solidFill>
                <a:latin typeface="Poppins Medium"/>
                <a:ea typeface="Poppins Medium"/>
                <a:cs typeface="Poppins Medium"/>
                <a:sym typeface="Poppins Medium"/>
              </a:rPr>
              <a:t>gotowane</a:t>
            </a:r>
            <a:r>
              <a:rPr lang="en-US" sz="2996" b="1" dirty="0">
                <a:solidFill>
                  <a:srgbClr val="0B0A0A"/>
                </a:solidFill>
                <a:latin typeface="Poppins Medium"/>
                <a:ea typeface="Poppins Medium"/>
                <a:cs typeface="Poppins Medium"/>
                <a:sym typeface="Poppins Medium"/>
              </a:rPr>
              <a:t> </a:t>
            </a:r>
            <a:r>
              <a:rPr lang="en-US" sz="2996" b="1" dirty="0" err="1">
                <a:solidFill>
                  <a:srgbClr val="0B0A0A"/>
                </a:solidFill>
                <a:latin typeface="Poppins Medium"/>
                <a:ea typeface="Poppins Medium"/>
                <a:cs typeface="Poppins Medium"/>
                <a:sym typeface="Poppins Medium"/>
              </a:rPr>
              <a:t>lub</a:t>
            </a:r>
            <a:r>
              <a:rPr lang="en-US" sz="2996" b="1" dirty="0">
                <a:solidFill>
                  <a:srgbClr val="0B0A0A"/>
                </a:solidFill>
                <a:latin typeface="Poppins Medium"/>
                <a:ea typeface="Poppins Medium"/>
                <a:cs typeface="Poppins Medium"/>
                <a:sym typeface="Poppins Medium"/>
              </a:rPr>
              <a:t> </a:t>
            </a:r>
            <a:r>
              <a:rPr lang="en-US" sz="2996" b="1" dirty="0" err="1">
                <a:solidFill>
                  <a:srgbClr val="0B0A0A"/>
                </a:solidFill>
                <a:latin typeface="Poppins Medium"/>
                <a:ea typeface="Poppins Medium"/>
                <a:cs typeface="Poppins Medium"/>
                <a:sym typeface="Poppins Medium"/>
              </a:rPr>
              <a:t>duszone</a:t>
            </a:r>
            <a:r>
              <a:rPr lang="en-US" sz="2996" b="1" dirty="0">
                <a:solidFill>
                  <a:srgbClr val="0B0A0A"/>
                </a:solidFill>
                <a:latin typeface="Poppins Medium"/>
                <a:ea typeface="Poppins Medium"/>
                <a:cs typeface="Poppins Medium"/>
                <a:sym typeface="Poppins Medium"/>
              </a:rPr>
              <a:t>,</a:t>
            </a:r>
          </a:p>
          <a:p>
            <a:pPr marL="646939" lvl="1" indent="-323469" algn="l">
              <a:lnSpc>
                <a:spcPts val="4195"/>
              </a:lnSpc>
              <a:buFont typeface="Arial"/>
              <a:buChar char="•"/>
            </a:pPr>
            <a:r>
              <a:rPr lang="en-US" sz="2996" b="1" dirty="0" err="1">
                <a:solidFill>
                  <a:srgbClr val="0B0A0A"/>
                </a:solidFill>
                <a:latin typeface="Poppins Medium"/>
                <a:ea typeface="Poppins Medium"/>
                <a:cs typeface="Poppins Medium"/>
                <a:sym typeface="Poppins Medium"/>
              </a:rPr>
              <a:t>jajka</a:t>
            </a:r>
            <a:r>
              <a:rPr lang="en-US" sz="2996" b="1" dirty="0">
                <a:solidFill>
                  <a:srgbClr val="0B0A0A"/>
                </a:solidFill>
                <a:latin typeface="Poppins Medium"/>
                <a:ea typeface="Poppins Medium"/>
                <a:cs typeface="Poppins Medium"/>
                <a:sym typeface="Poppins Medium"/>
              </a:rPr>
              <a:t> </a:t>
            </a:r>
            <a:r>
              <a:rPr lang="en-US" sz="2996" b="1" dirty="0" err="1">
                <a:solidFill>
                  <a:srgbClr val="0B0A0A"/>
                </a:solidFill>
                <a:latin typeface="Poppins Medium"/>
                <a:ea typeface="Poppins Medium"/>
                <a:cs typeface="Poppins Medium"/>
                <a:sym typeface="Poppins Medium"/>
              </a:rPr>
              <a:t>na</a:t>
            </a:r>
            <a:r>
              <a:rPr lang="en-US" sz="2996" b="1" dirty="0">
                <a:solidFill>
                  <a:srgbClr val="0B0A0A"/>
                </a:solidFill>
                <a:latin typeface="Poppins Medium"/>
                <a:ea typeface="Poppins Medium"/>
                <a:cs typeface="Poppins Medium"/>
                <a:sym typeface="Poppins Medium"/>
              </a:rPr>
              <a:t> </a:t>
            </a:r>
            <a:r>
              <a:rPr lang="en-US" sz="2996" b="1" dirty="0" err="1">
                <a:solidFill>
                  <a:srgbClr val="0B0A0A"/>
                </a:solidFill>
                <a:latin typeface="Poppins Medium"/>
                <a:ea typeface="Poppins Medium"/>
                <a:cs typeface="Poppins Medium"/>
                <a:sym typeface="Poppins Medium"/>
              </a:rPr>
              <a:t>miękko</a:t>
            </a:r>
            <a:r>
              <a:rPr lang="en-US" sz="2996" b="1" dirty="0">
                <a:solidFill>
                  <a:srgbClr val="0B0A0A"/>
                </a:solidFill>
                <a:latin typeface="Poppins Medium"/>
                <a:ea typeface="Poppins Medium"/>
                <a:cs typeface="Poppins Medium"/>
                <a:sym typeface="Poppins Medium"/>
              </a:rPr>
              <a:t> </a:t>
            </a:r>
            <a:r>
              <a:rPr lang="en-US" sz="2996" b="1" dirty="0" err="1">
                <a:solidFill>
                  <a:srgbClr val="0B0A0A"/>
                </a:solidFill>
                <a:latin typeface="Poppins Medium"/>
                <a:ea typeface="Poppins Medium"/>
                <a:cs typeface="Poppins Medium"/>
                <a:sym typeface="Poppins Medium"/>
              </a:rPr>
              <a:t>lub</a:t>
            </a:r>
            <a:r>
              <a:rPr lang="en-US" sz="2996" b="1" dirty="0">
                <a:solidFill>
                  <a:srgbClr val="0B0A0A"/>
                </a:solidFill>
                <a:latin typeface="Poppins Medium"/>
                <a:ea typeface="Poppins Medium"/>
                <a:cs typeface="Poppins Medium"/>
                <a:sym typeface="Poppins Medium"/>
              </a:rPr>
              <a:t> w </a:t>
            </a:r>
            <a:r>
              <a:rPr lang="en-US" sz="2996" b="1" dirty="0" err="1">
                <a:solidFill>
                  <a:srgbClr val="0B0A0A"/>
                </a:solidFill>
                <a:latin typeface="Poppins Medium"/>
                <a:ea typeface="Poppins Medium"/>
                <a:cs typeface="Poppins Medium"/>
                <a:sym typeface="Poppins Medium"/>
              </a:rPr>
              <a:t>formie</a:t>
            </a:r>
            <a:r>
              <a:rPr lang="en-US" sz="2996" b="1" dirty="0">
                <a:solidFill>
                  <a:srgbClr val="0B0A0A"/>
                </a:solidFill>
                <a:latin typeface="Poppins Medium"/>
                <a:ea typeface="Poppins Medium"/>
                <a:cs typeface="Poppins Medium"/>
                <a:sym typeface="Poppins Medium"/>
              </a:rPr>
              <a:t> </a:t>
            </a:r>
            <a:r>
              <a:rPr lang="en-US" sz="2996" b="1" dirty="0" err="1">
                <a:solidFill>
                  <a:srgbClr val="0B0A0A"/>
                </a:solidFill>
                <a:latin typeface="Poppins Medium"/>
                <a:ea typeface="Poppins Medium"/>
                <a:cs typeface="Poppins Medium"/>
                <a:sym typeface="Poppins Medium"/>
              </a:rPr>
              <a:t>jajecznicy</a:t>
            </a:r>
            <a:r>
              <a:rPr lang="en-US" sz="2996" b="1" dirty="0">
                <a:solidFill>
                  <a:srgbClr val="0B0A0A"/>
                </a:solidFill>
                <a:latin typeface="Poppins Medium"/>
                <a:ea typeface="Poppins Medium"/>
                <a:cs typeface="Poppins Medium"/>
                <a:sym typeface="Poppins Medium"/>
              </a:rPr>
              <a:t> bez </a:t>
            </a:r>
            <a:r>
              <a:rPr lang="en-US" sz="2996" b="1" dirty="0" err="1">
                <a:solidFill>
                  <a:srgbClr val="0B0A0A"/>
                </a:solidFill>
                <a:latin typeface="Poppins Medium"/>
                <a:ea typeface="Poppins Medium"/>
                <a:cs typeface="Poppins Medium"/>
                <a:sym typeface="Poppins Medium"/>
              </a:rPr>
              <a:t>tłuszczu</a:t>
            </a:r>
            <a:r>
              <a:rPr lang="en-US" sz="2996" b="1" dirty="0">
                <a:solidFill>
                  <a:srgbClr val="0B0A0A"/>
                </a:solidFill>
                <a:latin typeface="Poppins Medium"/>
                <a:ea typeface="Poppins Medium"/>
                <a:cs typeface="Poppins Medium"/>
                <a:sym typeface="Poppins Medium"/>
              </a:rPr>
              <a:t>,</a:t>
            </a:r>
          </a:p>
          <a:p>
            <a:pPr marL="646939" lvl="1" indent="-323469" algn="l">
              <a:lnSpc>
                <a:spcPts val="4195"/>
              </a:lnSpc>
              <a:buFont typeface="Arial"/>
              <a:buChar char="•"/>
            </a:pPr>
            <a:r>
              <a:rPr lang="en-US" sz="2996" b="1" dirty="0" err="1">
                <a:solidFill>
                  <a:srgbClr val="0B0A0A"/>
                </a:solidFill>
                <a:latin typeface="Poppins Medium"/>
                <a:ea typeface="Poppins Medium"/>
                <a:cs typeface="Poppins Medium"/>
                <a:sym typeface="Poppins Medium"/>
              </a:rPr>
              <a:t>nabiał</a:t>
            </a:r>
            <a:r>
              <a:rPr lang="en-US" sz="2996" b="1" dirty="0">
                <a:solidFill>
                  <a:srgbClr val="0B0A0A"/>
                </a:solidFill>
                <a:latin typeface="Poppins Medium"/>
                <a:ea typeface="Poppins Medium"/>
                <a:cs typeface="Poppins Medium"/>
                <a:sym typeface="Poppins Medium"/>
              </a:rPr>
              <a:t> </a:t>
            </a:r>
            <a:r>
              <a:rPr lang="en-US" sz="2996" b="1" dirty="0" err="1">
                <a:solidFill>
                  <a:srgbClr val="0B0A0A"/>
                </a:solidFill>
                <a:latin typeface="Poppins Medium"/>
                <a:ea typeface="Poppins Medium"/>
                <a:cs typeface="Poppins Medium"/>
                <a:sym typeface="Poppins Medium"/>
              </a:rPr>
              <a:t>fermentowany</a:t>
            </a:r>
            <a:r>
              <a:rPr lang="en-US" sz="2996" b="1" dirty="0">
                <a:solidFill>
                  <a:srgbClr val="0B0A0A"/>
                </a:solidFill>
                <a:latin typeface="Poppins Medium"/>
                <a:ea typeface="Poppins Medium"/>
                <a:cs typeface="Poppins Medium"/>
                <a:sym typeface="Poppins Medium"/>
              </a:rPr>
              <a:t> – </a:t>
            </a:r>
            <a:r>
              <a:rPr lang="en-US" sz="2996" b="1" dirty="0" err="1">
                <a:solidFill>
                  <a:srgbClr val="0B0A0A"/>
                </a:solidFill>
                <a:latin typeface="Poppins Medium"/>
                <a:ea typeface="Poppins Medium"/>
                <a:cs typeface="Poppins Medium"/>
                <a:sym typeface="Poppins Medium"/>
              </a:rPr>
              <a:t>jogurt</a:t>
            </a:r>
            <a:r>
              <a:rPr lang="en-US" sz="2996" b="1" dirty="0">
                <a:solidFill>
                  <a:srgbClr val="0B0A0A"/>
                </a:solidFill>
                <a:latin typeface="Poppins Medium"/>
                <a:ea typeface="Poppins Medium"/>
                <a:cs typeface="Poppins Medium"/>
                <a:sym typeface="Poppins Medium"/>
              </a:rPr>
              <a:t> </a:t>
            </a:r>
            <a:r>
              <a:rPr lang="en-US" sz="2996" b="1" dirty="0" err="1">
                <a:solidFill>
                  <a:srgbClr val="0B0A0A"/>
                </a:solidFill>
                <a:latin typeface="Poppins Medium"/>
                <a:ea typeface="Poppins Medium"/>
                <a:cs typeface="Poppins Medium"/>
                <a:sym typeface="Poppins Medium"/>
              </a:rPr>
              <a:t>naturalny</a:t>
            </a:r>
            <a:r>
              <a:rPr lang="en-US" sz="2996" b="1" dirty="0">
                <a:solidFill>
                  <a:srgbClr val="0B0A0A"/>
                </a:solidFill>
                <a:latin typeface="Poppins Medium"/>
                <a:ea typeface="Poppins Medium"/>
                <a:cs typeface="Poppins Medium"/>
                <a:sym typeface="Poppins Medium"/>
              </a:rPr>
              <a:t>, kefir,</a:t>
            </a:r>
          </a:p>
          <a:p>
            <a:pPr marL="646939" lvl="1" indent="-323469" algn="l">
              <a:lnSpc>
                <a:spcPts val="4195"/>
              </a:lnSpc>
              <a:buFont typeface="Arial"/>
              <a:buChar char="•"/>
            </a:pPr>
            <a:r>
              <a:rPr lang="en-US" sz="2996" b="1" dirty="0" err="1">
                <a:solidFill>
                  <a:srgbClr val="0B0A0A"/>
                </a:solidFill>
                <a:latin typeface="Poppins Medium"/>
                <a:ea typeface="Poppins Medium"/>
                <a:cs typeface="Poppins Medium"/>
                <a:sym typeface="Poppins Medium"/>
              </a:rPr>
              <a:t>rozcieńczone</a:t>
            </a:r>
            <a:r>
              <a:rPr lang="en-US" sz="2996" b="1" dirty="0">
                <a:solidFill>
                  <a:srgbClr val="0B0A0A"/>
                </a:solidFill>
                <a:latin typeface="Poppins Medium"/>
                <a:ea typeface="Poppins Medium"/>
                <a:cs typeface="Poppins Medium"/>
                <a:sym typeface="Poppins Medium"/>
              </a:rPr>
              <a:t> </a:t>
            </a:r>
            <a:r>
              <a:rPr lang="en-US" sz="2996" b="1" dirty="0" err="1">
                <a:solidFill>
                  <a:srgbClr val="0B0A0A"/>
                </a:solidFill>
                <a:latin typeface="Poppins Medium"/>
                <a:ea typeface="Poppins Medium"/>
                <a:cs typeface="Poppins Medium"/>
                <a:sym typeface="Poppins Medium"/>
              </a:rPr>
              <a:t>soki</a:t>
            </a:r>
            <a:r>
              <a:rPr lang="en-US" sz="2996" b="1" dirty="0">
                <a:solidFill>
                  <a:srgbClr val="0B0A0A"/>
                </a:solidFill>
                <a:latin typeface="Poppins Medium"/>
                <a:ea typeface="Poppins Medium"/>
                <a:cs typeface="Poppins Medium"/>
                <a:sym typeface="Poppins Medium"/>
              </a:rPr>
              <a:t> </a:t>
            </a:r>
            <a:r>
              <a:rPr lang="en-US" sz="2996" b="1" dirty="0" err="1">
                <a:solidFill>
                  <a:srgbClr val="0B0A0A"/>
                </a:solidFill>
                <a:latin typeface="Poppins Medium"/>
                <a:ea typeface="Poppins Medium"/>
                <a:cs typeface="Poppins Medium"/>
                <a:sym typeface="Poppins Medium"/>
              </a:rPr>
              <a:t>owocowe</a:t>
            </a:r>
            <a:r>
              <a:rPr lang="en-US" sz="2996" b="1" dirty="0">
                <a:solidFill>
                  <a:srgbClr val="0B0A0A"/>
                </a:solidFill>
                <a:latin typeface="Poppins Medium"/>
                <a:ea typeface="Poppins Medium"/>
                <a:cs typeface="Poppins Medium"/>
                <a:sym typeface="Poppins Medium"/>
              </a:rPr>
              <a:t> (z </a:t>
            </a:r>
            <a:r>
              <a:rPr lang="en-US" sz="2996" b="1" dirty="0" err="1">
                <a:solidFill>
                  <a:srgbClr val="0B0A0A"/>
                </a:solidFill>
                <a:latin typeface="Poppins Medium"/>
                <a:ea typeface="Poppins Medium"/>
                <a:cs typeface="Poppins Medium"/>
                <a:sym typeface="Poppins Medium"/>
              </a:rPr>
              <a:t>marchwi</a:t>
            </a:r>
            <a:r>
              <a:rPr lang="en-US" sz="2996" b="1" dirty="0">
                <a:solidFill>
                  <a:srgbClr val="0B0A0A"/>
                </a:solidFill>
                <a:latin typeface="Poppins Medium"/>
                <a:ea typeface="Poppins Medium"/>
                <a:cs typeface="Poppins Medium"/>
                <a:sym typeface="Poppins Medium"/>
              </a:rPr>
              <a:t>, </a:t>
            </a:r>
            <a:r>
              <a:rPr lang="en-US" sz="2996" b="1" dirty="0" err="1">
                <a:solidFill>
                  <a:srgbClr val="0B0A0A"/>
                </a:solidFill>
                <a:latin typeface="Poppins Medium"/>
                <a:ea typeface="Poppins Medium"/>
                <a:cs typeface="Poppins Medium"/>
                <a:sym typeface="Poppins Medium"/>
              </a:rPr>
              <a:t>jabłek</a:t>
            </a:r>
            <a:r>
              <a:rPr lang="en-US" sz="2996" b="1" dirty="0">
                <a:solidFill>
                  <a:srgbClr val="0B0A0A"/>
                </a:solidFill>
                <a:latin typeface="Poppins Medium"/>
                <a:ea typeface="Poppins Medium"/>
                <a:cs typeface="Poppins Medium"/>
                <a:sym typeface="Poppins Medium"/>
              </a:rPr>
              <a:t>, </a:t>
            </a:r>
            <a:r>
              <a:rPr lang="en-US" sz="2996" b="1" dirty="0" err="1">
                <a:solidFill>
                  <a:srgbClr val="0B0A0A"/>
                </a:solidFill>
                <a:latin typeface="Poppins Medium"/>
                <a:ea typeface="Poppins Medium"/>
                <a:cs typeface="Poppins Medium"/>
                <a:sym typeface="Poppins Medium"/>
              </a:rPr>
              <a:t>gruszek</a:t>
            </a:r>
            <a:r>
              <a:rPr lang="en-US" sz="2996" b="1" dirty="0">
                <a:solidFill>
                  <a:srgbClr val="0B0A0A"/>
                </a:solidFill>
                <a:latin typeface="Poppins Medium"/>
                <a:ea typeface="Poppins Medium"/>
                <a:cs typeface="Poppins Medium"/>
                <a:sym typeface="Poppins Medium"/>
              </a:rPr>
              <a:t>),</a:t>
            </a:r>
          </a:p>
          <a:p>
            <a:pPr marL="646939" lvl="1" indent="-323469" algn="l">
              <a:lnSpc>
                <a:spcPts val="4195"/>
              </a:lnSpc>
              <a:buFont typeface="Arial"/>
              <a:buChar char="•"/>
            </a:pPr>
            <a:r>
              <a:rPr lang="en-US" sz="2996" b="1" dirty="0" err="1">
                <a:solidFill>
                  <a:srgbClr val="0B0A0A"/>
                </a:solidFill>
                <a:latin typeface="Poppins Medium"/>
                <a:ea typeface="Poppins Medium"/>
                <a:cs typeface="Poppins Medium"/>
                <a:sym typeface="Poppins Medium"/>
              </a:rPr>
              <a:t>napary</a:t>
            </a:r>
            <a:r>
              <a:rPr lang="en-US" sz="2996" b="1" dirty="0">
                <a:solidFill>
                  <a:srgbClr val="0B0A0A"/>
                </a:solidFill>
                <a:latin typeface="Poppins Medium"/>
                <a:ea typeface="Poppins Medium"/>
                <a:cs typeface="Poppins Medium"/>
                <a:sym typeface="Poppins Medium"/>
              </a:rPr>
              <a:t> z </a:t>
            </a:r>
            <a:r>
              <a:rPr lang="en-US" sz="2996" b="1" dirty="0" err="1">
                <a:solidFill>
                  <a:srgbClr val="0B0A0A"/>
                </a:solidFill>
                <a:latin typeface="Poppins Medium"/>
                <a:ea typeface="Poppins Medium"/>
                <a:cs typeface="Poppins Medium"/>
                <a:sym typeface="Poppins Medium"/>
              </a:rPr>
              <a:t>rumianku</a:t>
            </a:r>
            <a:r>
              <a:rPr lang="en-US" sz="2996" b="1" dirty="0">
                <a:solidFill>
                  <a:srgbClr val="0B0A0A"/>
                </a:solidFill>
                <a:latin typeface="Poppins Medium"/>
                <a:ea typeface="Poppins Medium"/>
                <a:cs typeface="Poppins Medium"/>
                <a:sym typeface="Poppins Medium"/>
              </a:rPr>
              <a:t> </a:t>
            </a:r>
            <a:r>
              <a:rPr lang="en-US" sz="2996" b="1" dirty="0" err="1">
                <a:solidFill>
                  <a:srgbClr val="0B0A0A"/>
                </a:solidFill>
                <a:latin typeface="Poppins Medium"/>
                <a:ea typeface="Poppins Medium"/>
                <a:cs typeface="Poppins Medium"/>
                <a:sym typeface="Poppins Medium"/>
              </a:rPr>
              <a:t>i</a:t>
            </a:r>
            <a:r>
              <a:rPr lang="en-US" sz="2996" b="1" dirty="0">
                <a:solidFill>
                  <a:srgbClr val="0B0A0A"/>
                </a:solidFill>
                <a:latin typeface="Poppins Medium"/>
                <a:ea typeface="Poppins Medium"/>
                <a:cs typeface="Poppins Medium"/>
                <a:sym typeface="Poppins Medium"/>
              </a:rPr>
              <a:t> </a:t>
            </a:r>
            <a:r>
              <a:rPr lang="en-US" sz="2996" b="1" dirty="0" err="1">
                <a:solidFill>
                  <a:srgbClr val="0B0A0A"/>
                </a:solidFill>
                <a:latin typeface="Poppins Medium"/>
                <a:ea typeface="Poppins Medium"/>
                <a:cs typeface="Poppins Medium"/>
                <a:sym typeface="Poppins Medium"/>
              </a:rPr>
              <a:t>melisy</a:t>
            </a:r>
            <a:r>
              <a:rPr lang="en-US" sz="2996" b="1" dirty="0">
                <a:solidFill>
                  <a:srgbClr val="0B0A0A"/>
                </a:solidFill>
                <a:latin typeface="Poppins Medium"/>
                <a:ea typeface="Poppins Medium"/>
                <a:cs typeface="Poppins Medium"/>
                <a:sym typeface="Poppins Medium"/>
              </a:rPr>
              <a:t>.</a:t>
            </a:r>
          </a:p>
          <a:p>
            <a:pPr algn="l">
              <a:lnSpc>
                <a:spcPts val="4195"/>
              </a:lnSpc>
            </a:pPr>
            <a:endParaRPr lang="en-US" sz="2996" b="1" dirty="0">
              <a:solidFill>
                <a:srgbClr val="0B0A0A"/>
              </a:solidFill>
              <a:latin typeface="Poppins Medium"/>
              <a:ea typeface="Poppins Medium"/>
              <a:cs typeface="Poppins Medium"/>
              <a:sym typeface="Poppins Medium"/>
            </a:endParaRPr>
          </a:p>
        </p:txBody>
      </p:sp>
      <p:sp>
        <p:nvSpPr>
          <p:cNvPr id="11" name="TextBox 11"/>
          <p:cNvSpPr txBox="1"/>
          <p:nvPr/>
        </p:nvSpPr>
        <p:spPr>
          <a:xfrm>
            <a:off x="695071" y="468537"/>
            <a:ext cx="8746047" cy="1068070"/>
          </a:xfrm>
          <a:prstGeom prst="rect">
            <a:avLst/>
          </a:prstGeom>
        </p:spPr>
        <p:txBody>
          <a:bodyPr lIns="0" tIns="0" rIns="0" bIns="0" rtlCol="0" anchor="t">
            <a:spAutoFit/>
          </a:bodyPr>
          <a:lstStyle/>
          <a:p>
            <a:pPr algn="l">
              <a:lnSpc>
                <a:spcPts val="6800"/>
              </a:lnSpc>
            </a:pPr>
            <a:r>
              <a:rPr lang="en-US" sz="6800" spc="-374">
                <a:solidFill>
                  <a:srgbClr val="0B0A0A"/>
                </a:solidFill>
                <a:latin typeface="Heading Now 71-78"/>
                <a:ea typeface="Heading Now 71-78"/>
                <a:cs typeface="Heading Now 71-78"/>
                <a:sym typeface="Heading Now 71-78"/>
              </a:rPr>
              <a:t>Zalecane produkty:</a:t>
            </a:r>
          </a:p>
        </p:txBody>
      </p:sp>
      <p:grpSp>
        <p:nvGrpSpPr>
          <p:cNvPr id="12" name="Group 12"/>
          <p:cNvGrpSpPr/>
          <p:nvPr/>
        </p:nvGrpSpPr>
        <p:grpSpPr>
          <a:xfrm>
            <a:off x="14325600" y="90802"/>
            <a:ext cx="3787747" cy="3787747"/>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2"/>
              <a:stretch>
                <a:fillRect l="-25136" r="-25136"/>
              </a:stretch>
            </a:blipFill>
          </p:spPr>
        </p:sp>
      </p:grpSp>
      <p:grpSp>
        <p:nvGrpSpPr>
          <p:cNvPr id="14" name="Group 14"/>
          <p:cNvGrpSpPr/>
          <p:nvPr/>
        </p:nvGrpSpPr>
        <p:grpSpPr>
          <a:xfrm>
            <a:off x="-60393" y="7353300"/>
            <a:ext cx="3260793" cy="2918687"/>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3"/>
              <a:stretch>
                <a:fillRect l="-16555" r="-16555"/>
              </a:stretch>
            </a:blipFill>
          </p:spPr>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6DA"/>
        </a:solidFill>
        <a:effectLst/>
      </p:bgPr>
    </p:bg>
    <p:spTree>
      <p:nvGrpSpPr>
        <p:cNvPr id="1" name=""/>
        <p:cNvGrpSpPr/>
        <p:nvPr/>
      </p:nvGrpSpPr>
      <p:grpSpPr>
        <a:xfrm>
          <a:off x="0" y="0"/>
          <a:ext cx="0" cy="0"/>
          <a:chOff x="0" y="0"/>
          <a:chExt cx="0" cy="0"/>
        </a:xfrm>
      </p:grpSpPr>
      <p:grpSp>
        <p:nvGrpSpPr>
          <p:cNvPr id="2" name="Group 2"/>
          <p:cNvGrpSpPr/>
          <p:nvPr/>
        </p:nvGrpSpPr>
        <p:grpSpPr>
          <a:xfrm>
            <a:off x="361725" y="181468"/>
            <a:ext cx="16167983" cy="2097023"/>
            <a:chOff x="0" y="-62406"/>
            <a:chExt cx="4258234" cy="552302"/>
          </a:xfrm>
        </p:grpSpPr>
        <p:sp>
          <p:nvSpPr>
            <p:cNvPr id="3" name="Freeform 3"/>
            <p:cNvSpPr/>
            <p:nvPr/>
          </p:nvSpPr>
          <p:spPr>
            <a:xfrm>
              <a:off x="0" y="-62406"/>
              <a:ext cx="4258234" cy="489896"/>
            </a:xfrm>
            <a:custGeom>
              <a:avLst/>
              <a:gdLst/>
              <a:ahLst/>
              <a:cxnLst/>
              <a:rect l="l" t="t" r="r" b="b"/>
              <a:pathLst>
                <a:path w="4258234" h="489896">
                  <a:moveTo>
                    <a:pt x="24421" y="0"/>
                  </a:moveTo>
                  <a:lnTo>
                    <a:pt x="4233813" y="0"/>
                  </a:lnTo>
                  <a:cubicBezTo>
                    <a:pt x="4240290" y="0"/>
                    <a:pt x="4246502" y="2573"/>
                    <a:pt x="4251082" y="7153"/>
                  </a:cubicBezTo>
                  <a:cubicBezTo>
                    <a:pt x="4255661" y="11733"/>
                    <a:pt x="4258234" y="17944"/>
                    <a:pt x="4258234" y="24421"/>
                  </a:cubicBezTo>
                  <a:lnTo>
                    <a:pt x="4258234" y="465475"/>
                  </a:lnTo>
                  <a:cubicBezTo>
                    <a:pt x="4258234" y="471952"/>
                    <a:pt x="4255661" y="478164"/>
                    <a:pt x="4251082" y="482743"/>
                  </a:cubicBezTo>
                  <a:cubicBezTo>
                    <a:pt x="4246502" y="487323"/>
                    <a:pt x="4240290" y="489896"/>
                    <a:pt x="4233813" y="489896"/>
                  </a:cubicBezTo>
                  <a:lnTo>
                    <a:pt x="24421" y="489896"/>
                  </a:lnTo>
                  <a:cubicBezTo>
                    <a:pt x="17944" y="489896"/>
                    <a:pt x="11733" y="487323"/>
                    <a:pt x="7153" y="482743"/>
                  </a:cubicBezTo>
                  <a:cubicBezTo>
                    <a:pt x="2573" y="478164"/>
                    <a:pt x="0" y="471952"/>
                    <a:pt x="0" y="465475"/>
                  </a:cubicBezTo>
                  <a:lnTo>
                    <a:pt x="0" y="24421"/>
                  </a:lnTo>
                  <a:cubicBezTo>
                    <a:pt x="0" y="17944"/>
                    <a:pt x="2573" y="11733"/>
                    <a:pt x="7153" y="7153"/>
                  </a:cubicBezTo>
                  <a:cubicBezTo>
                    <a:pt x="11733" y="2573"/>
                    <a:pt x="17944" y="0"/>
                    <a:pt x="24421" y="0"/>
                  </a:cubicBezTo>
                  <a:close/>
                </a:path>
              </a:pathLst>
            </a:custGeom>
            <a:solidFill>
              <a:srgbClr val="F4D793"/>
            </a:solidFill>
          </p:spPr>
        </p:sp>
        <p:sp>
          <p:nvSpPr>
            <p:cNvPr id="4" name="TextBox 4"/>
            <p:cNvSpPr txBox="1"/>
            <p:nvPr/>
          </p:nvSpPr>
          <p:spPr>
            <a:xfrm>
              <a:off x="0" y="-47625"/>
              <a:ext cx="4258234" cy="537521"/>
            </a:xfrm>
            <a:prstGeom prst="rect">
              <a:avLst/>
            </a:prstGeom>
          </p:spPr>
          <p:txBody>
            <a:bodyPr lIns="50800" tIns="50800" rIns="50800" bIns="50800" rtlCol="0" anchor="ctr"/>
            <a:lstStyle/>
            <a:p>
              <a:pPr algn="ctr">
                <a:lnSpc>
                  <a:spcPts val="3360"/>
                </a:lnSpc>
              </a:pPr>
              <a:endParaRPr dirty="0"/>
            </a:p>
          </p:txBody>
        </p:sp>
      </p:grpSp>
      <p:grpSp>
        <p:nvGrpSpPr>
          <p:cNvPr id="5" name="Group 5"/>
          <p:cNvGrpSpPr/>
          <p:nvPr/>
        </p:nvGrpSpPr>
        <p:grpSpPr>
          <a:xfrm>
            <a:off x="1028700" y="2526140"/>
            <a:ext cx="821282" cy="821282"/>
            <a:chOff x="0" y="0"/>
            <a:chExt cx="1095043" cy="1095043"/>
          </a:xfrm>
        </p:grpSpPr>
        <p:grpSp>
          <p:nvGrpSpPr>
            <p:cNvPr id="6" name="Group 6"/>
            <p:cNvGrpSpPr/>
            <p:nvPr/>
          </p:nvGrpSpPr>
          <p:grpSpPr>
            <a:xfrm>
              <a:off x="0" y="0"/>
              <a:ext cx="1095043" cy="1095043"/>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B0A0A"/>
              </a:solidFill>
            </p:spPr>
          </p:sp>
          <p:sp>
            <p:nvSpPr>
              <p:cNvPr id="8" name="TextBox 8"/>
              <p:cNvSpPr txBox="1"/>
              <p:nvPr/>
            </p:nvSpPr>
            <p:spPr>
              <a:xfrm>
                <a:off x="76200" y="-9525"/>
                <a:ext cx="660400" cy="746125"/>
              </a:xfrm>
              <a:prstGeom prst="rect">
                <a:avLst/>
              </a:prstGeom>
            </p:spPr>
            <p:txBody>
              <a:bodyPr lIns="50800" tIns="50800" rIns="50800" bIns="50800" rtlCol="0" anchor="ctr"/>
              <a:lstStyle/>
              <a:p>
                <a:pPr algn="ctr">
                  <a:lnSpc>
                    <a:spcPts val="2239"/>
                  </a:lnSpc>
                </a:pPr>
                <a:endParaRPr/>
              </a:p>
            </p:txBody>
          </p:sp>
        </p:grpSp>
        <p:sp>
          <p:nvSpPr>
            <p:cNvPr id="9" name="Freeform 9"/>
            <p:cNvSpPr/>
            <p:nvPr/>
          </p:nvSpPr>
          <p:spPr>
            <a:xfrm>
              <a:off x="283922" y="283922"/>
              <a:ext cx="527200" cy="527200"/>
            </a:xfrm>
            <a:custGeom>
              <a:avLst/>
              <a:gdLst/>
              <a:ahLst/>
              <a:cxnLst/>
              <a:rect l="l" t="t" r="r" b="b"/>
              <a:pathLst>
                <a:path w="527200" h="527200">
                  <a:moveTo>
                    <a:pt x="0" y="0"/>
                  </a:moveTo>
                  <a:lnTo>
                    <a:pt x="527199" y="0"/>
                  </a:lnTo>
                  <a:lnTo>
                    <a:pt x="527199" y="527199"/>
                  </a:lnTo>
                  <a:lnTo>
                    <a:pt x="0" y="52719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grpSp>
        <p:nvGrpSpPr>
          <p:cNvPr id="10" name="Group 10"/>
          <p:cNvGrpSpPr/>
          <p:nvPr/>
        </p:nvGrpSpPr>
        <p:grpSpPr>
          <a:xfrm>
            <a:off x="1028700" y="4003153"/>
            <a:ext cx="821282" cy="821282"/>
            <a:chOff x="0" y="0"/>
            <a:chExt cx="1095043" cy="1095043"/>
          </a:xfrm>
        </p:grpSpPr>
        <p:grpSp>
          <p:nvGrpSpPr>
            <p:cNvPr id="11" name="Group 11"/>
            <p:cNvGrpSpPr/>
            <p:nvPr/>
          </p:nvGrpSpPr>
          <p:grpSpPr>
            <a:xfrm>
              <a:off x="0" y="0"/>
              <a:ext cx="1095043" cy="1095043"/>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B0A0A"/>
              </a:solidFill>
            </p:spPr>
          </p:sp>
          <p:sp>
            <p:nvSpPr>
              <p:cNvPr id="13" name="TextBox 13"/>
              <p:cNvSpPr txBox="1"/>
              <p:nvPr/>
            </p:nvSpPr>
            <p:spPr>
              <a:xfrm>
                <a:off x="76200" y="-9525"/>
                <a:ext cx="660400" cy="746125"/>
              </a:xfrm>
              <a:prstGeom prst="rect">
                <a:avLst/>
              </a:prstGeom>
            </p:spPr>
            <p:txBody>
              <a:bodyPr lIns="50800" tIns="50800" rIns="50800" bIns="50800" rtlCol="0" anchor="ctr"/>
              <a:lstStyle/>
              <a:p>
                <a:pPr algn="ctr">
                  <a:lnSpc>
                    <a:spcPts val="2239"/>
                  </a:lnSpc>
                </a:pPr>
                <a:endParaRPr/>
              </a:p>
            </p:txBody>
          </p:sp>
        </p:grpSp>
        <p:sp>
          <p:nvSpPr>
            <p:cNvPr id="14" name="Freeform 14"/>
            <p:cNvSpPr/>
            <p:nvPr/>
          </p:nvSpPr>
          <p:spPr>
            <a:xfrm>
              <a:off x="283922" y="283922"/>
              <a:ext cx="527200" cy="527200"/>
            </a:xfrm>
            <a:custGeom>
              <a:avLst/>
              <a:gdLst/>
              <a:ahLst/>
              <a:cxnLst/>
              <a:rect l="l" t="t" r="r" b="b"/>
              <a:pathLst>
                <a:path w="527200" h="527200">
                  <a:moveTo>
                    <a:pt x="0" y="0"/>
                  </a:moveTo>
                  <a:lnTo>
                    <a:pt x="527199" y="0"/>
                  </a:lnTo>
                  <a:lnTo>
                    <a:pt x="527199" y="527199"/>
                  </a:lnTo>
                  <a:lnTo>
                    <a:pt x="0" y="52719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grpSp>
        <p:nvGrpSpPr>
          <p:cNvPr id="15" name="Group 15"/>
          <p:cNvGrpSpPr/>
          <p:nvPr/>
        </p:nvGrpSpPr>
        <p:grpSpPr>
          <a:xfrm>
            <a:off x="7262484" y="7816531"/>
            <a:ext cx="821282" cy="821282"/>
            <a:chOff x="0" y="0"/>
            <a:chExt cx="1095043" cy="1095043"/>
          </a:xfrm>
        </p:grpSpPr>
        <p:grpSp>
          <p:nvGrpSpPr>
            <p:cNvPr id="16" name="Group 16"/>
            <p:cNvGrpSpPr/>
            <p:nvPr/>
          </p:nvGrpSpPr>
          <p:grpSpPr>
            <a:xfrm>
              <a:off x="0" y="0"/>
              <a:ext cx="1095043" cy="1095043"/>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B0A0A"/>
              </a:solidFill>
            </p:spPr>
          </p:sp>
          <p:sp>
            <p:nvSpPr>
              <p:cNvPr id="18" name="TextBox 18"/>
              <p:cNvSpPr txBox="1"/>
              <p:nvPr/>
            </p:nvSpPr>
            <p:spPr>
              <a:xfrm>
                <a:off x="76200" y="-9525"/>
                <a:ext cx="660400" cy="746125"/>
              </a:xfrm>
              <a:prstGeom prst="rect">
                <a:avLst/>
              </a:prstGeom>
            </p:spPr>
            <p:txBody>
              <a:bodyPr lIns="50800" tIns="50800" rIns="50800" bIns="50800" rtlCol="0" anchor="ctr"/>
              <a:lstStyle/>
              <a:p>
                <a:pPr algn="ctr">
                  <a:lnSpc>
                    <a:spcPts val="2239"/>
                  </a:lnSpc>
                </a:pPr>
                <a:endParaRPr/>
              </a:p>
            </p:txBody>
          </p:sp>
        </p:grpSp>
        <p:sp>
          <p:nvSpPr>
            <p:cNvPr id="19" name="Freeform 19"/>
            <p:cNvSpPr/>
            <p:nvPr/>
          </p:nvSpPr>
          <p:spPr>
            <a:xfrm>
              <a:off x="283922" y="283922"/>
              <a:ext cx="527200" cy="527200"/>
            </a:xfrm>
            <a:custGeom>
              <a:avLst/>
              <a:gdLst/>
              <a:ahLst/>
              <a:cxnLst/>
              <a:rect l="l" t="t" r="r" b="b"/>
              <a:pathLst>
                <a:path w="527200" h="527200">
                  <a:moveTo>
                    <a:pt x="0" y="0"/>
                  </a:moveTo>
                  <a:lnTo>
                    <a:pt x="527199" y="0"/>
                  </a:lnTo>
                  <a:lnTo>
                    <a:pt x="527199" y="527199"/>
                  </a:lnTo>
                  <a:lnTo>
                    <a:pt x="0" y="52719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grpSp>
        <p:nvGrpSpPr>
          <p:cNvPr id="20" name="Group 20"/>
          <p:cNvGrpSpPr/>
          <p:nvPr/>
        </p:nvGrpSpPr>
        <p:grpSpPr>
          <a:xfrm>
            <a:off x="7262484" y="2526140"/>
            <a:ext cx="821282" cy="821282"/>
            <a:chOff x="0" y="0"/>
            <a:chExt cx="1095043" cy="1095043"/>
          </a:xfrm>
        </p:grpSpPr>
        <p:grpSp>
          <p:nvGrpSpPr>
            <p:cNvPr id="21" name="Group 21"/>
            <p:cNvGrpSpPr/>
            <p:nvPr/>
          </p:nvGrpSpPr>
          <p:grpSpPr>
            <a:xfrm>
              <a:off x="0" y="0"/>
              <a:ext cx="1095043" cy="1095043"/>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B0A0A"/>
              </a:solidFill>
            </p:spPr>
          </p:sp>
          <p:sp>
            <p:nvSpPr>
              <p:cNvPr id="23" name="TextBox 23"/>
              <p:cNvSpPr txBox="1"/>
              <p:nvPr/>
            </p:nvSpPr>
            <p:spPr>
              <a:xfrm>
                <a:off x="76200" y="-9525"/>
                <a:ext cx="660400" cy="746125"/>
              </a:xfrm>
              <a:prstGeom prst="rect">
                <a:avLst/>
              </a:prstGeom>
            </p:spPr>
            <p:txBody>
              <a:bodyPr lIns="50800" tIns="50800" rIns="50800" bIns="50800" rtlCol="0" anchor="ctr"/>
              <a:lstStyle/>
              <a:p>
                <a:pPr algn="ctr">
                  <a:lnSpc>
                    <a:spcPts val="2239"/>
                  </a:lnSpc>
                </a:pPr>
                <a:endParaRPr/>
              </a:p>
            </p:txBody>
          </p:sp>
        </p:grpSp>
        <p:sp>
          <p:nvSpPr>
            <p:cNvPr id="24" name="Freeform 24"/>
            <p:cNvSpPr/>
            <p:nvPr/>
          </p:nvSpPr>
          <p:spPr>
            <a:xfrm>
              <a:off x="283922" y="283922"/>
              <a:ext cx="527200" cy="527200"/>
            </a:xfrm>
            <a:custGeom>
              <a:avLst/>
              <a:gdLst/>
              <a:ahLst/>
              <a:cxnLst/>
              <a:rect l="l" t="t" r="r" b="b"/>
              <a:pathLst>
                <a:path w="527200" h="527200">
                  <a:moveTo>
                    <a:pt x="0" y="0"/>
                  </a:moveTo>
                  <a:lnTo>
                    <a:pt x="527199" y="0"/>
                  </a:lnTo>
                  <a:lnTo>
                    <a:pt x="527199" y="527199"/>
                  </a:lnTo>
                  <a:lnTo>
                    <a:pt x="0" y="52719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grpSp>
        <p:nvGrpSpPr>
          <p:cNvPr id="25" name="Group 25"/>
          <p:cNvGrpSpPr/>
          <p:nvPr/>
        </p:nvGrpSpPr>
        <p:grpSpPr>
          <a:xfrm>
            <a:off x="7262484" y="5012803"/>
            <a:ext cx="821282" cy="821282"/>
            <a:chOff x="0" y="0"/>
            <a:chExt cx="1095043" cy="1095043"/>
          </a:xfrm>
        </p:grpSpPr>
        <p:grpSp>
          <p:nvGrpSpPr>
            <p:cNvPr id="26" name="Group 26"/>
            <p:cNvGrpSpPr/>
            <p:nvPr/>
          </p:nvGrpSpPr>
          <p:grpSpPr>
            <a:xfrm>
              <a:off x="0" y="0"/>
              <a:ext cx="1095043" cy="1095043"/>
              <a:chOff x="0" y="0"/>
              <a:chExt cx="812800" cy="812800"/>
            </a:xfrm>
          </p:grpSpPr>
          <p:sp>
            <p:nvSpPr>
              <p:cNvPr id="27" name="Freeform 2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B0A0A"/>
              </a:solidFill>
            </p:spPr>
          </p:sp>
          <p:sp>
            <p:nvSpPr>
              <p:cNvPr id="28" name="TextBox 28"/>
              <p:cNvSpPr txBox="1"/>
              <p:nvPr/>
            </p:nvSpPr>
            <p:spPr>
              <a:xfrm>
                <a:off x="76200" y="-9525"/>
                <a:ext cx="660400" cy="746125"/>
              </a:xfrm>
              <a:prstGeom prst="rect">
                <a:avLst/>
              </a:prstGeom>
            </p:spPr>
            <p:txBody>
              <a:bodyPr lIns="50800" tIns="50800" rIns="50800" bIns="50800" rtlCol="0" anchor="ctr"/>
              <a:lstStyle/>
              <a:p>
                <a:pPr algn="ctr">
                  <a:lnSpc>
                    <a:spcPts val="2239"/>
                  </a:lnSpc>
                </a:pPr>
                <a:endParaRPr/>
              </a:p>
            </p:txBody>
          </p:sp>
        </p:grpSp>
        <p:sp>
          <p:nvSpPr>
            <p:cNvPr id="29" name="Freeform 29"/>
            <p:cNvSpPr/>
            <p:nvPr/>
          </p:nvSpPr>
          <p:spPr>
            <a:xfrm>
              <a:off x="283922" y="283922"/>
              <a:ext cx="527200" cy="527200"/>
            </a:xfrm>
            <a:custGeom>
              <a:avLst/>
              <a:gdLst/>
              <a:ahLst/>
              <a:cxnLst/>
              <a:rect l="l" t="t" r="r" b="b"/>
              <a:pathLst>
                <a:path w="527200" h="527200">
                  <a:moveTo>
                    <a:pt x="0" y="0"/>
                  </a:moveTo>
                  <a:lnTo>
                    <a:pt x="527199" y="0"/>
                  </a:lnTo>
                  <a:lnTo>
                    <a:pt x="527199" y="527199"/>
                  </a:lnTo>
                  <a:lnTo>
                    <a:pt x="0" y="52719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sp>
        <p:nvSpPr>
          <p:cNvPr id="30" name="TextBox 30"/>
          <p:cNvSpPr txBox="1"/>
          <p:nvPr/>
        </p:nvSpPr>
        <p:spPr>
          <a:xfrm>
            <a:off x="865076" y="311648"/>
            <a:ext cx="15692118" cy="1882140"/>
          </a:xfrm>
          <a:prstGeom prst="rect">
            <a:avLst/>
          </a:prstGeom>
        </p:spPr>
        <p:txBody>
          <a:bodyPr lIns="0" tIns="0" rIns="0" bIns="0" rtlCol="0" anchor="t">
            <a:spAutoFit/>
          </a:bodyPr>
          <a:lstStyle/>
          <a:p>
            <a:pPr algn="l">
              <a:lnSpc>
                <a:spcPts val="6600"/>
              </a:lnSpc>
            </a:pPr>
            <a:r>
              <a:rPr lang="en-US" sz="6600" spc="-363">
                <a:solidFill>
                  <a:srgbClr val="0B0A0A"/>
                </a:solidFill>
                <a:latin typeface="Heading Now 71-78"/>
                <a:ea typeface="Heading Now 71-78"/>
                <a:cs typeface="Heading Now 71-78"/>
                <a:sym typeface="Heading Now 71-78"/>
              </a:rPr>
              <a:t>Wybrane zalecenia dietetyczne w chorobie refluksowej przełyku:</a:t>
            </a:r>
          </a:p>
        </p:txBody>
      </p:sp>
      <p:sp>
        <p:nvSpPr>
          <p:cNvPr id="31" name="TextBox 31"/>
          <p:cNvSpPr txBox="1"/>
          <p:nvPr/>
        </p:nvSpPr>
        <p:spPr>
          <a:xfrm>
            <a:off x="2209123" y="2478515"/>
            <a:ext cx="4500553" cy="1019176"/>
          </a:xfrm>
          <a:prstGeom prst="rect">
            <a:avLst/>
          </a:prstGeom>
        </p:spPr>
        <p:txBody>
          <a:bodyPr lIns="0" tIns="0" rIns="0" bIns="0" rtlCol="0" anchor="t">
            <a:spAutoFit/>
          </a:bodyPr>
          <a:lstStyle/>
          <a:p>
            <a:pPr algn="l">
              <a:lnSpc>
                <a:spcPts val="4199"/>
              </a:lnSpc>
            </a:pPr>
            <a:r>
              <a:rPr lang="en-US" sz="2999">
                <a:solidFill>
                  <a:srgbClr val="0B0A0A"/>
                </a:solidFill>
                <a:latin typeface="TT Firs Neue"/>
                <a:ea typeface="TT Firs Neue"/>
                <a:cs typeface="TT Firs Neue"/>
                <a:sym typeface="TT Firs Neue"/>
              </a:rPr>
              <a:t>Dieta lekkostrawna, łagodna.</a:t>
            </a:r>
          </a:p>
        </p:txBody>
      </p:sp>
      <p:sp>
        <p:nvSpPr>
          <p:cNvPr id="32" name="TextBox 32"/>
          <p:cNvSpPr txBox="1"/>
          <p:nvPr/>
        </p:nvSpPr>
        <p:spPr>
          <a:xfrm>
            <a:off x="2262414" y="3955528"/>
            <a:ext cx="4983511" cy="2066926"/>
          </a:xfrm>
          <a:prstGeom prst="rect">
            <a:avLst/>
          </a:prstGeom>
        </p:spPr>
        <p:txBody>
          <a:bodyPr lIns="0" tIns="0" rIns="0" bIns="0" rtlCol="0" anchor="t">
            <a:spAutoFit/>
          </a:bodyPr>
          <a:lstStyle/>
          <a:p>
            <a:pPr algn="l">
              <a:lnSpc>
                <a:spcPts val="4199"/>
              </a:lnSpc>
            </a:pPr>
            <a:r>
              <a:rPr lang="en-US" sz="2999">
                <a:solidFill>
                  <a:srgbClr val="0B0A0A"/>
                </a:solidFill>
                <a:latin typeface="TT Firs Neue"/>
                <a:ea typeface="TT Firs Neue"/>
                <a:cs typeface="TT Firs Neue"/>
                <a:sym typeface="TT Firs Neue"/>
              </a:rPr>
              <a:t>Ograniczenie produktów fermentujących i wzdymających.</a:t>
            </a:r>
          </a:p>
          <a:p>
            <a:pPr algn="l">
              <a:lnSpc>
                <a:spcPts val="4199"/>
              </a:lnSpc>
            </a:pPr>
            <a:endParaRPr lang="en-US" sz="2999">
              <a:solidFill>
                <a:srgbClr val="0B0A0A"/>
              </a:solidFill>
              <a:latin typeface="TT Firs Neue"/>
              <a:ea typeface="TT Firs Neue"/>
              <a:cs typeface="TT Firs Neue"/>
              <a:sym typeface="TT Firs Neue"/>
            </a:endParaRPr>
          </a:p>
        </p:txBody>
      </p:sp>
      <p:sp>
        <p:nvSpPr>
          <p:cNvPr id="33" name="TextBox 33"/>
          <p:cNvSpPr txBox="1"/>
          <p:nvPr/>
        </p:nvSpPr>
        <p:spPr>
          <a:xfrm>
            <a:off x="8445717" y="2478515"/>
            <a:ext cx="9651425" cy="2066926"/>
          </a:xfrm>
          <a:prstGeom prst="rect">
            <a:avLst/>
          </a:prstGeom>
        </p:spPr>
        <p:txBody>
          <a:bodyPr lIns="0" tIns="0" rIns="0" bIns="0" rtlCol="0" anchor="t">
            <a:spAutoFit/>
          </a:bodyPr>
          <a:lstStyle/>
          <a:p>
            <a:pPr algn="l">
              <a:lnSpc>
                <a:spcPts val="4199"/>
              </a:lnSpc>
            </a:pPr>
            <a:r>
              <a:rPr lang="en-US" sz="2999">
                <a:solidFill>
                  <a:srgbClr val="0B0A0A"/>
                </a:solidFill>
                <a:latin typeface="TT Firs Neue"/>
                <a:ea typeface="TT Firs Neue"/>
                <a:cs typeface="TT Firs Neue"/>
                <a:sym typeface="TT Firs Neue"/>
              </a:rPr>
              <a:t>Spożywanie 4-6 posiłków dziennie, jedzonych powoli i bez pośpiechu, najlepiej co 2-3 godziny. Ostatni posiłek należy spożywać 3-4 godziny przed snem. </a:t>
            </a:r>
          </a:p>
          <a:p>
            <a:pPr algn="l">
              <a:lnSpc>
                <a:spcPts val="4199"/>
              </a:lnSpc>
            </a:pPr>
            <a:endParaRPr lang="en-US" sz="2999">
              <a:solidFill>
                <a:srgbClr val="0B0A0A"/>
              </a:solidFill>
              <a:latin typeface="TT Firs Neue"/>
              <a:ea typeface="TT Firs Neue"/>
              <a:cs typeface="TT Firs Neue"/>
              <a:sym typeface="TT Firs Neue"/>
            </a:endParaRPr>
          </a:p>
        </p:txBody>
      </p:sp>
      <p:sp>
        <p:nvSpPr>
          <p:cNvPr id="34" name="TextBox 34"/>
          <p:cNvSpPr txBox="1"/>
          <p:nvPr/>
        </p:nvSpPr>
        <p:spPr>
          <a:xfrm>
            <a:off x="8445717" y="8104413"/>
            <a:ext cx="4983511" cy="1019176"/>
          </a:xfrm>
          <a:prstGeom prst="rect">
            <a:avLst/>
          </a:prstGeom>
        </p:spPr>
        <p:txBody>
          <a:bodyPr lIns="0" tIns="0" rIns="0" bIns="0" rtlCol="0" anchor="t">
            <a:spAutoFit/>
          </a:bodyPr>
          <a:lstStyle/>
          <a:p>
            <a:pPr algn="l">
              <a:lnSpc>
                <a:spcPts val="4199"/>
              </a:lnSpc>
            </a:pPr>
            <a:r>
              <a:rPr lang="en-US" sz="2999">
                <a:solidFill>
                  <a:srgbClr val="0B0A0A"/>
                </a:solidFill>
                <a:latin typeface="TT Firs Neue"/>
                <a:ea typeface="TT Firs Neue"/>
                <a:cs typeface="TT Firs Neue"/>
                <a:sym typeface="TT Firs Neue"/>
              </a:rPr>
              <a:t>Picie płynów między posiłkami, nie w ich trakcie. </a:t>
            </a:r>
          </a:p>
        </p:txBody>
      </p:sp>
      <p:sp>
        <p:nvSpPr>
          <p:cNvPr id="35" name="TextBox 35"/>
          <p:cNvSpPr txBox="1"/>
          <p:nvPr/>
        </p:nvSpPr>
        <p:spPr>
          <a:xfrm>
            <a:off x="8445717" y="5027838"/>
            <a:ext cx="9127617" cy="2590801"/>
          </a:xfrm>
          <a:prstGeom prst="rect">
            <a:avLst/>
          </a:prstGeom>
        </p:spPr>
        <p:txBody>
          <a:bodyPr lIns="0" tIns="0" rIns="0" bIns="0" rtlCol="0" anchor="t">
            <a:spAutoFit/>
          </a:bodyPr>
          <a:lstStyle/>
          <a:p>
            <a:pPr algn="l">
              <a:lnSpc>
                <a:spcPts val="4199"/>
              </a:lnSpc>
            </a:pPr>
            <a:r>
              <a:rPr lang="en-US" sz="2999">
                <a:solidFill>
                  <a:srgbClr val="0B0A0A"/>
                </a:solidFill>
                <a:latin typeface="TT Firs Neue"/>
                <a:ea typeface="TT Firs Neue"/>
                <a:cs typeface="TT Firs Neue"/>
                <a:sym typeface="TT Firs Neue"/>
              </a:rPr>
              <a:t>Unikanie smażenia z dodatkiem tłuszczu. Wskazane jest gotowanie, gotowanie na parze, duszenie bez wcześniejszego obsmażania oraz pieczenie bez dodatku tłuszczu np. w folii lub rękawie termicznym.</a:t>
            </a:r>
          </a:p>
        </p:txBody>
      </p:sp>
      <p:grpSp>
        <p:nvGrpSpPr>
          <p:cNvPr id="36" name="Group 36"/>
          <p:cNvGrpSpPr/>
          <p:nvPr/>
        </p:nvGrpSpPr>
        <p:grpSpPr>
          <a:xfrm>
            <a:off x="1849982" y="6022453"/>
            <a:ext cx="4166502" cy="4166502"/>
            <a:chOff x="0" y="0"/>
            <a:chExt cx="812800" cy="812800"/>
          </a:xfrm>
        </p:grpSpPr>
        <p:sp>
          <p:nvSpPr>
            <p:cNvPr id="37" name="Freeform 3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4"/>
              <a:stretch>
                <a:fillRect/>
              </a:stretch>
            </a:blipFill>
          </p:spPr>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6DA"/>
        </a:solidFill>
        <a:effectLst/>
      </p:bgPr>
    </p:bg>
    <p:spTree>
      <p:nvGrpSpPr>
        <p:cNvPr id="1" name=""/>
        <p:cNvGrpSpPr/>
        <p:nvPr/>
      </p:nvGrpSpPr>
      <p:grpSpPr>
        <a:xfrm>
          <a:off x="0" y="0"/>
          <a:ext cx="0" cy="0"/>
          <a:chOff x="0" y="0"/>
          <a:chExt cx="0" cy="0"/>
        </a:xfrm>
      </p:grpSpPr>
      <p:sp>
        <p:nvSpPr>
          <p:cNvPr id="2" name="Freeform 2"/>
          <p:cNvSpPr/>
          <p:nvPr/>
        </p:nvSpPr>
        <p:spPr>
          <a:xfrm rot="4566901">
            <a:off x="-1097104" y="4426460"/>
            <a:ext cx="6820067" cy="6555789"/>
          </a:xfrm>
          <a:custGeom>
            <a:avLst/>
            <a:gdLst/>
            <a:ahLst/>
            <a:cxnLst/>
            <a:rect l="l" t="t" r="r" b="b"/>
            <a:pathLst>
              <a:path w="6820067" h="6555789">
                <a:moveTo>
                  <a:pt x="0" y="0"/>
                </a:moveTo>
                <a:lnTo>
                  <a:pt x="6820067" y="0"/>
                </a:lnTo>
                <a:lnTo>
                  <a:pt x="6820067" y="6555789"/>
                </a:lnTo>
                <a:lnTo>
                  <a:pt x="0" y="6555789"/>
                </a:lnTo>
                <a:lnTo>
                  <a:pt x="0" y="0"/>
                </a:lnTo>
                <a:close/>
              </a:path>
            </a:pathLst>
          </a:custGeom>
          <a:blipFill>
            <a:blip r:embed="rId2">
              <a:alphaModFix amt="17000"/>
            </a:blip>
            <a:stretch>
              <a:fillRect/>
            </a:stretch>
          </a:blipFill>
        </p:spPr>
      </p:sp>
      <p:sp>
        <p:nvSpPr>
          <p:cNvPr id="3" name="Freeform 3"/>
          <p:cNvSpPr/>
          <p:nvPr/>
        </p:nvSpPr>
        <p:spPr>
          <a:xfrm>
            <a:off x="7133941" y="3439252"/>
            <a:ext cx="501992" cy="501992"/>
          </a:xfrm>
          <a:custGeom>
            <a:avLst/>
            <a:gdLst/>
            <a:ahLst/>
            <a:cxnLst/>
            <a:rect l="l" t="t" r="r" b="b"/>
            <a:pathLst>
              <a:path w="501992" h="501992">
                <a:moveTo>
                  <a:pt x="0" y="0"/>
                </a:moveTo>
                <a:lnTo>
                  <a:pt x="501992" y="0"/>
                </a:lnTo>
                <a:lnTo>
                  <a:pt x="501992" y="501992"/>
                </a:lnTo>
                <a:lnTo>
                  <a:pt x="0" y="50199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4" name="Group 4"/>
          <p:cNvGrpSpPr/>
          <p:nvPr/>
        </p:nvGrpSpPr>
        <p:grpSpPr>
          <a:xfrm>
            <a:off x="416616" y="408750"/>
            <a:ext cx="9976758" cy="1860075"/>
            <a:chOff x="0" y="0"/>
            <a:chExt cx="2627623" cy="489896"/>
          </a:xfrm>
        </p:grpSpPr>
        <p:sp>
          <p:nvSpPr>
            <p:cNvPr id="5" name="Freeform 5"/>
            <p:cNvSpPr/>
            <p:nvPr/>
          </p:nvSpPr>
          <p:spPr>
            <a:xfrm>
              <a:off x="0" y="0"/>
              <a:ext cx="2627623" cy="489896"/>
            </a:xfrm>
            <a:custGeom>
              <a:avLst/>
              <a:gdLst/>
              <a:ahLst/>
              <a:cxnLst/>
              <a:rect l="l" t="t" r="r" b="b"/>
              <a:pathLst>
                <a:path w="2627623" h="489896">
                  <a:moveTo>
                    <a:pt x="39576" y="0"/>
                  </a:moveTo>
                  <a:lnTo>
                    <a:pt x="2588048" y="0"/>
                  </a:lnTo>
                  <a:cubicBezTo>
                    <a:pt x="2598544" y="0"/>
                    <a:pt x="2608610" y="4170"/>
                    <a:pt x="2616032" y="11591"/>
                  </a:cubicBezTo>
                  <a:cubicBezTo>
                    <a:pt x="2623454" y="19013"/>
                    <a:pt x="2627623" y="29080"/>
                    <a:pt x="2627623" y="39576"/>
                  </a:cubicBezTo>
                  <a:lnTo>
                    <a:pt x="2627623" y="450320"/>
                  </a:lnTo>
                  <a:cubicBezTo>
                    <a:pt x="2627623" y="460817"/>
                    <a:pt x="2623454" y="470883"/>
                    <a:pt x="2616032" y="478305"/>
                  </a:cubicBezTo>
                  <a:cubicBezTo>
                    <a:pt x="2608610" y="485727"/>
                    <a:pt x="2598544" y="489896"/>
                    <a:pt x="2588048" y="489896"/>
                  </a:cubicBezTo>
                  <a:lnTo>
                    <a:pt x="39576" y="489896"/>
                  </a:lnTo>
                  <a:cubicBezTo>
                    <a:pt x="17719" y="489896"/>
                    <a:pt x="0" y="472178"/>
                    <a:pt x="0" y="450320"/>
                  </a:cubicBezTo>
                  <a:lnTo>
                    <a:pt x="0" y="39576"/>
                  </a:lnTo>
                  <a:cubicBezTo>
                    <a:pt x="0" y="29080"/>
                    <a:pt x="4170" y="19013"/>
                    <a:pt x="11591" y="11591"/>
                  </a:cubicBezTo>
                  <a:cubicBezTo>
                    <a:pt x="19013" y="4170"/>
                    <a:pt x="29080" y="0"/>
                    <a:pt x="39576" y="0"/>
                  </a:cubicBezTo>
                  <a:close/>
                </a:path>
              </a:pathLst>
            </a:custGeom>
            <a:solidFill>
              <a:srgbClr val="F4D793"/>
            </a:solidFill>
          </p:spPr>
        </p:sp>
        <p:sp>
          <p:nvSpPr>
            <p:cNvPr id="6" name="TextBox 6"/>
            <p:cNvSpPr txBox="1"/>
            <p:nvPr/>
          </p:nvSpPr>
          <p:spPr>
            <a:xfrm>
              <a:off x="0" y="-47625"/>
              <a:ext cx="2627623" cy="537521"/>
            </a:xfrm>
            <a:prstGeom prst="rect">
              <a:avLst/>
            </a:prstGeom>
          </p:spPr>
          <p:txBody>
            <a:bodyPr lIns="50800" tIns="50800" rIns="50800" bIns="50800" rtlCol="0" anchor="ctr"/>
            <a:lstStyle/>
            <a:p>
              <a:pPr algn="ctr">
                <a:lnSpc>
                  <a:spcPts val="3360"/>
                </a:lnSpc>
              </a:pPr>
              <a:endParaRPr/>
            </a:p>
          </p:txBody>
        </p:sp>
      </p:grpSp>
      <p:sp>
        <p:nvSpPr>
          <p:cNvPr id="7" name="TextBox 7"/>
          <p:cNvSpPr txBox="1"/>
          <p:nvPr/>
        </p:nvSpPr>
        <p:spPr>
          <a:xfrm>
            <a:off x="1028700" y="532716"/>
            <a:ext cx="9364674" cy="2782570"/>
          </a:xfrm>
          <a:prstGeom prst="rect">
            <a:avLst/>
          </a:prstGeom>
        </p:spPr>
        <p:txBody>
          <a:bodyPr lIns="0" tIns="0" rIns="0" bIns="0" rtlCol="0" anchor="t">
            <a:spAutoFit/>
          </a:bodyPr>
          <a:lstStyle/>
          <a:p>
            <a:pPr algn="l">
              <a:lnSpc>
                <a:spcPts val="6800"/>
              </a:lnSpc>
            </a:pPr>
            <a:r>
              <a:rPr lang="en-US" sz="6800" spc="-374">
                <a:solidFill>
                  <a:srgbClr val="231F20"/>
                </a:solidFill>
                <a:latin typeface="Heading Now 71-78"/>
                <a:ea typeface="Heading Now 71-78"/>
                <a:cs typeface="Heading Now 71-78"/>
                <a:sym typeface="Heading Now 71-78"/>
              </a:rPr>
              <a:t>Efekty odpowiedniej diety przy refluksie</a:t>
            </a:r>
          </a:p>
          <a:p>
            <a:pPr algn="l">
              <a:lnSpc>
                <a:spcPts val="6800"/>
              </a:lnSpc>
            </a:pPr>
            <a:endParaRPr lang="en-US" sz="6800" spc="-374">
              <a:solidFill>
                <a:srgbClr val="231F20"/>
              </a:solidFill>
              <a:latin typeface="Heading Now 71-78"/>
              <a:ea typeface="Heading Now 71-78"/>
              <a:cs typeface="Heading Now 71-78"/>
              <a:sym typeface="Heading Now 71-78"/>
            </a:endParaRPr>
          </a:p>
        </p:txBody>
      </p:sp>
      <p:sp>
        <p:nvSpPr>
          <p:cNvPr id="8" name="TextBox 8"/>
          <p:cNvSpPr txBox="1"/>
          <p:nvPr/>
        </p:nvSpPr>
        <p:spPr>
          <a:xfrm>
            <a:off x="7635933" y="3363052"/>
            <a:ext cx="8327452" cy="5631926"/>
          </a:xfrm>
          <a:prstGeom prst="rect">
            <a:avLst/>
          </a:prstGeom>
        </p:spPr>
        <p:txBody>
          <a:bodyPr lIns="0" tIns="0" rIns="0" bIns="0" rtlCol="0" anchor="t">
            <a:spAutoFit/>
          </a:bodyPr>
          <a:lstStyle/>
          <a:p>
            <a:pPr marL="749737" lvl="1" indent="-374869" algn="l">
              <a:lnSpc>
                <a:spcPts val="4861"/>
              </a:lnSpc>
              <a:buFont typeface="Arial"/>
              <a:buChar char="•"/>
            </a:pPr>
            <a:r>
              <a:rPr lang="en-US" sz="3472" dirty="0" err="1">
                <a:solidFill>
                  <a:srgbClr val="231F20"/>
                </a:solidFill>
                <a:latin typeface="TT Firs Neue"/>
                <a:ea typeface="TT Firs Neue"/>
                <a:cs typeface="TT Firs Neue"/>
                <a:sym typeface="TT Firs Neue"/>
              </a:rPr>
              <a:t>Zmniejszeni</a:t>
            </a:r>
            <a:r>
              <a:rPr lang="pl-PL" sz="3472" dirty="0">
                <a:solidFill>
                  <a:srgbClr val="231F20"/>
                </a:solidFill>
                <a:latin typeface="TT Firs Neue"/>
                <a:ea typeface="TT Firs Neue"/>
                <a:cs typeface="TT Firs Neue"/>
                <a:sym typeface="TT Firs Neue"/>
              </a:rPr>
              <a:t>e</a:t>
            </a:r>
            <a:r>
              <a:rPr lang="en-US" sz="3472" dirty="0">
                <a:solidFill>
                  <a:srgbClr val="231F20"/>
                </a:solidFill>
                <a:latin typeface="TT Firs Neue"/>
                <a:ea typeface="TT Firs Neue"/>
                <a:cs typeface="TT Firs Neue"/>
                <a:sym typeface="TT Firs Neue"/>
              </a:rPr>
              <a:t> </a:t>
            </a:r>
            <a:r>
              <a:rPr lang="en-US" sz="3472" dirty="0" err="1">
                <a:solidFill>
                  <a:srgbClr val="231F20"/>
                </a:solidFill>
                <a:latin typeface="TT Firs Neue"/>
                <a:ea typeface="TT Firs Neue"/>
                <a:cs typeface="TT Firs Neue"/>
                <a:sym typeface="TT Firs Neue"/>
              </a:rPr>
              <a:t>dolegliwości</a:t>
            </a:r>
            <a:r>
              <a:rPr lang="en-US" sz="3472" dirty="0">
                <a:solidFill>
                  <a:srgbClr val="231F20"/>
                </a:solidFill>
                <a:latin typeface="TT Firs Neue"/>
                <a:ea typeface="TT Firs Neue"/>
                <a:cs typeface="TT Firs Neue"/>
                <a:sym typeface="TT Firs Neue"/>
              </a:rPr>
              <a:t> w </a:t>
            </a:r>
            <a:r>
              <a:rPr lang="en-US" sz="3472" dirty="0" err="1">
                <a:solidFill>
                  <a:srgbClr val="231F20"/>
                </a:solidFill>
                <a:latin typeface="TT Firs Neue"/>
                <a:ea typeface="TT Firs Neue"/>
                <a:cs typeface="TT Firs Neue"/>
                <a:sym typeface="TT Firs Neue"/>
              </a:rPr>
              <a:t>refluksie</a:t>
            </a:r>
            <a:endParaRPr lang="en-US" sz="3472" dirty="0">
              <a:solidFill>
                <a:srgbClr val="231F20"/>
              </a:solidFill>
              <a:latin typeface="TT Firs Neue"/>
              <a:ea typeface="TT Firs Neue"/>
              <a:cs typeface="TT Firs Neue"/>
              <a:sym typeface="TT Firs Neue"/>
            </a:endParaRPr>
          </a:p>
          <a:p>
            <a:pPr marL="749737" lvl="1" indent="-374869" algn="l">
              <a:lnSpc>
                <a:spcPts val="4861"/>
              </a:lnSpc>
              <a:buFont typeface="Arial"/>
              <a:buChar char="•"/>
            </a:pPr>
            <a:r>
              <a:rPr lang="en-US" sz="3472" dirty="0" err="1">
                <a:solidFill>
                  <a:srgbClr val="231F20"/>
                </a:solidFill>
                <a:latin typeface="TT Firs Neue"/>
                <a:ea typeface="TT Firs Neue"/>
                <a:cs typeface="TT Firs Neue"/>
                <a:sym typeface="TT Firs Neue"/>
              </a:rPr>
              <a:t>Zmniejszenie</a:t>
            </a:r>
            <a:r>
              <a:rPr lang="en-US" sz="3472" dirty="0">
                <a:solidFill>
                  <a:srgbClr val="231F20"/>
                </a:solidFill>
                <a:latin typeface="TT Firs Neue"/>
                <a:ea typeface="TT Firs Neue"/>
                <a:cs typeface="TT Firs Neue"/>
                <a:sym typeface="TT Firs Neue"/>
              </a:rPr>
              <a:t> </a:t>
            </a:r>
            <a:r>
              <a:rPr lang="en-US" sz="3472" dirty="0" err="1">
                <a:solidFill>
                  <a:srgbClr val="231F20"/>
                </a:solidFill>
                <a:latin typeface="TT Firs Neue"/>
                <a:ea typeface="TT Firs Neue"/>
                <a:cs typeface="TT Firs Neue"/>
                <a:sym typeface="TT Firs Neue"/>
              </a:rPr>
              <a:t>lub</a:t>
            </a:r>
            <a:r>
              <a:rPr lang="en-US" sz="3472" dirty="0">
                <a:solidFill>
                  <a:srgbClr val="231F20"/>
                </a:solidFill>
                <a:latin typeface="TT Firs Neue"/>
                <a:ea typeface="TT Firs Neue"/>
                <a:cs typeface="TT Firs Neue"/>
                <a:sym typeface="TT Firs Neue"/>
              </a:rPr>
              <a:t> </a:t>
            </a:r>
            <a:r>
              <a:rPr lang="en-US" sz="3472" dirty="0" err="1">
                <a:solidFill>
                  <a:srgbClr val="231F20"/>
                </a:solidFill>
                <a:latin typeface="TT Firs Neue"/>
                <a:ea typeface="TT Firs Neue"/>
                <a:cs typeface="TT Firs Neue"/>
                <a:sym typeface="TT Firs Neue"/>
              </a:rPr>
              <a:t>eliminacja</a:t>
            </a:r>
            <a:r>
              <a:rPr lang="en-US" sz="3472" dirty="0">
                <a:solidFill>
                  <a:srgbClr val="231F20"/>
                </a:solidFill>
                <a:latin typeface="TT Firs Neue"/>
                <a:ea typeface="TT Firs Neue"/>
                <a:cs typeface="TT Firs Neue"/>
                <a:sym typeface="TT Firs Neue"/>
              </a:rPr>
              <a:t> </a:t>
            </a:r>
            <a:r>
              <a:rPr lang="en-US" sz="3472" dirty="0" err="1">
                <a:solidFill>
                  <a:srgbClr val="231F20"/>
                </a:solidFill>
                <a:latin typeface="TT Firs Neue"/>
                <a:ea typeface="TT Firs Neue"/>
                <a:cs typeface="TT Firs Neue"/>
                <a:sym typeface="TT Firs Neue"/>
              </a:rPr>
              <a:t>zgagi</a:t>
            </a:r>
            <a:endParaRPr lang="en-US" sz="3472" dirty="0">
              <a:solidFill>
                <a:srgbClr val="231F20"/>
              </a:solidFill>
              <a:latin typeface="TT Firs Neue"/>
              <a:ea typeface="TT Firs Neue"/>
              <a:cs typeface="TT Firs Neue"/>
              <a:sym typeface="TT Firs Neue"/>
            </a:endParaRPr>
          </a:p>
          <a:p>
            <a:pPr marL="749737" lvl="1" indent="-374869" algn="l">
              <a:lnSpc>
                <a:spcPts val="4861"/>
              </a:lnSpc>
              <a:buFont typeface="Arial"/>
              <a:buChar char="•"/>
            </a:pPr>
            <a:r>
              <a:rPr lang="en-US" sz="3472" dirty="0" err="1">
                <a:solidFill>
                  <a:srgbClr val="231F20"/>
                </a:solidFill>
                <a:latin typeface="TT Firs Neue"/>
                <a:ea typeface="TT Firs Neue"/>
                <a:cs typeface="TT Firs Neue"/>
                <a:sym typeface="TT Firs Neue"/>
              </a:rPr>
              <a:t>Poprawa</a:t>
            </a:r>
            <a:r>
              <a:rPr lang="en-US" sz="3472" dirty="0">
                <a:solidFill>
                  <a:srgbClr val="231F20"/>
                </a:solidFill>
                <a:latin typeface="TT Firs Neue"/>
                <a:ea typeface="TT Firs Neue"/>
                <a:cs typeface="TT Firs Neue"/>
                <a:sym typeface="TT Firs Neue"/>
              </a:rPr>
              <a:t> </a:t>
            </a:r>
            <a:r>
              <a:rPr lang="en-US" sz="3472" dirty="0" err="1">
                <a:solidFill>
                  <a:srgbClr val="231F20"/>
                </a:solidFill>
                <a:latin typeface="TT Firs Neue"/>
                <a:ea typeface="TT Firs Neue"/>
                <a:cs typeface="TT Firs Neue"/>
                <a:sym typeface="TT Firs Neue"/>
              </a:rPr>
              <a:t>samopoczucia</a:t>
            </a:r>
            <a:r>
              <a:rPr lang="en-US" sz="3472" dirty="0">
                <a:solidFill>
                  <a:srgbClr val="231F20"/>
                </a:solidFill>
                <a:latin typeface="TT Firs Neue"/>
                <a:ea typeface="TT Firs Neue"/>
                <a:cs typeface="TT Firs Neue"/>
                <a:sym typeface="TT Firs Neue"/>
              </a:rPr>
              <a:t> </a:t>
            </a:r>
          </a:p>
          <a:p>
            <a:pPr marL="749737" lvl="1" indent="-374869" algn="l">
              <a:lnSpc>
                <a:spcPts val="4861"/>
              </a:lnSpc>
              <a:buFont typeface="Arial"/>
              <a:buChar char="•"/>
            </a:pPr>
            <a:r>
              <a:rPr lang="en-US" sz="3472" dirty="0" err="1">
                <a:solidFill>
                  <a:srgbClr val="231F20"/>
                </a:solidFill>
                <a:latin typeface="TT Firs Neue"/>
                <a:ea typeface="TT Firs Neue"/>
                <a:cs typeface="TT Firs Neue"/>
                <a:sym typeface="TT Firs Neue"/>
              </a:rPr>
              <a:t>Pozytywny</a:t>
            </a:r>
            <a:r>
              <a:rPr lang="en-US" sz="3472" dirty="0">
                <a:solidFill>
                  <a:srgbClr val="231F20"/>
                </a:solidFill>
                <a:latin typeface="TT Firs Neue"/>
                <a:ea typeface="TT Firs Neue"/>
                <a:cs typeface="TT Firs Neue"/>
                <a:sym typeface="TT Firs Neue"/>
              </a:rPr>
              <a:t> </a:t>
            </a:r>
            <a:r>
              <a:rPr lang="en-US" sz="3472" dirty="0" err="1">
                <a:solidFill>
                  <a:srgbClr val="231F20"/>
                </a:solidFill>
                <a:latin typeface="TT Firs Neue"/>
                <a:ea typeface="TT Firs Neue"/>
                <a:cs typeface="TT Firs Neue"/>
                <a:sym typeface="TT Firs Neue"/>
              </a:rPr>
              <a:t>wpływ</a:t>
            </a:r>
            <a:r>
              <a:rPr lang="en-US" sz="3472" dirty="0">
                <a:solidFill>
                  <a:srgbClr val="231F20"/>
                </a:solidFill>
                <a:latin typeface="TT Firs Neue"/>
                <a:ea typeface="TT Firs Neue"/>
                <a:cs typeface="TT Firs Neue"/>
                <a:sym typeface="TT Firs Neue"/>
              </a:rPr>
              <a:t> </a:t>
            </a:r>
            <a:r>
              <a:rPr lang="en-US" sz="3472" dirty="0" err="1">
                <a:solidFill>
                  <a:srgbClr val="231F20"/>
                </a:solidFill>
                <a:latin typeface="TT Firs Neue"/>
                <a:ea typeface="TT Firs Neue"/>
                <a:cs typeface="TT Firs Neue"/>
                <a:sym typeface="TT Firs Neue"/>
              </a:rPr>
              <a:t>na</a:t>
            </a:r>
            <a:r>
              <a:rPr lang="en-US" sz="3472" dirty="0">
                <a:solidFill>
                  <a:srgbClr val="231F20"/>
                </a:solidFill>
                <a:latin typeface="TT Firs Neue"/>
                <a:ea typeface="TT Firs Neue"/>
                <a:cs typeface="TT Firs Neue"/>
                <a:sym typeface="TT Firs Neue"/>
              </a:rPr>
              <a:t> </a:t>
            </a:r>
            <a:r>
              <a:rPr lang="en-US" sz="3472" dirty="0" err="1">
                <a:solidFill>
                  <a:srgbClr val="231F20"/>
                </a:solidFill>
                <a:latin typeface="TT Firs Neue"/>
                <a:ea typeface="TT Firs Neue"/>
                <a:cs typeface="TT Firs Neue"/>
                <a:sym typeface="TT Firs Neue"/>
              </a:rPr>
              <a:t>inne</a:t>
            </a:r>
            <a:r>
              <a:rPr lang="en-US" sz="3472" dirty="0">
                <a:solidFill>
                  <a:srgbClr val="231F20"/>
                </a:solidFill>
                <a:latin typeface="TT Firs Neue"/>
                <a:ea typeface="TT Firs Neue"/>
                <a:cs typeface="TT Firs Neue"/>
                <a:sym typeface="TT Firs Neue"/>
              </a:rPr>
              <a:t> </a:t>
            </a:r>
            <a:r>
              <a:rPr lang="en-US" sz="3472" dirty="0" err="1">
                <a:solidFill>
                  <a:srgbClr val="231F20"/>
                </a:solidFill>
                <a:latin typeface="TT Firs Neue"/>
                <a:ea typeface="TT Firs Neue"/>
                <a:cs typeface="TT Firs Neue"/>
                <a:sym typeface="TT Firs Neue"/>
              </a:rPr>
              <a:t>aspekty</a:t>
            </a:r>
            <a:r>
              <a:rPr lang="en-US" sz="3472" dirty="0">
                <a:solidFill>
                  <a:srgbClr val="231F20"/>
                </a:solidFill>
                <a:latin typeface="TT Firs Neue"/>
                <a:ea typeface="TT Firs Neue"/>
                <a:cs typeface="TT Firs Neue"/>
                <a:sym typeface="TT Firs Neue"/>
              </a:rPr>
              <a:t> </a:t>
            </a:r>
            <a:r>
              <a:rPr lang="en-US" sz="3472" dirty="0" err="1">
                <a:solidFill>
                  <a:srgbClr val="231F20"/>
                </a:solidFill>
                <a:latin typeface="TT Firs Neue"/>
                <a:ea typeface="TT Firs Neue"/>
                <a:cs typeface="TT Firs Neue"/>
                <a:sym typeface="TT Firs Neue"/>
              </a:rPr>
              <a:t>zdrowotne</a:t>
            </a:r>
            <a:r>
              <a:rPr lang="en-US" sz="3472" dirty="0">
                <a:solidFill>
                  <a:srgbClr val="231F20"/>
                </a:solidFill>
                <a:latin typeface="TT Firs Neue"/>
                <a:ea typeface="TT Firs Neue"/>
                <a:cs typeface="TT Firs Neue"/>
                <a:sym typeface="TT Firs Neue"/>
              </a:rPr>
              <a:t>, </a:t>
            </a:r>
            <a:r>
              <a:rPr lang="en-US" sz="3472" dirty="0" err="1">
                <a:solidFill>
                  <a:srgbClr val="231F20"/>
                </a:solidFill>
                <a:latin typeface="TT Firs Neue"/>
                <a:ea typeface="TT Firs Neue"/>
                <a:cs typeface="TT Firs Neue"/>
                <a:sym typeface="TT Firs Neue"/>
              </a:rPr>
              <a:t>na</a:t>
            </a:r>
            <a:r>
              <a:rPr lang="en-US" sz="3472" dirty="0">
                <a:solidFill>
                  <a:srgbClr val="231F20"/>
                </a:solidFill>
                <a:latin typeface="TT Firs Neue"/>
                <a:ea typeface="TT Firs Neue"/>
                <a:cs typeface="TT Firs Neue"/>
                <a:sym typeface="TT Firs Neue"/>
              </a:rPr>
              <a:t> </a:t>
            </a:r>
            <a:r>
              <a:rPr lang="en-US" sz="3472" dirty="0" err="1">
                <a:solidFill>
                  <a:srgbClr val="231F20"/>
                </a:solidFill>
                <a:latin typeface="TT Firs Neue"/>
                <a:ea typeface="TT Firs Neue"/>
                <a:cs typeface="TT Firs Neue"/>
                <a:sym typeface="TT Firs Neue"/>
              </a:rPr>
              <a:t>przykład</a:t>
            </a:r>
            <a:r>
              <a:rPr lang="en-US" sz="3472" dirty="0">
                <a:solidFill>
                  <a:srgbClr val="231F20"/>
                </a:solidFill>
                <a:latin typeface="TT Firs Neue"/>
                <a:ea typeface="TT Firs Neue"/>
                <a:cs typeface="TT Firs Neue"/>
                <a:sym typeface="TT Firs Neue"/>
              </a:rPr>
              <a:t> </a:t>
            </a:r>
            <a:r>
              <a:rPr lang="en-US" sz="3472" dirty="0" err="1">
                <a:solidFill>
                  <a:srgbClr val="231F20"/>
                </a:solidFill>
                <a:latin typeface="TT Firs Neue"/>
                <a:ea typeface="TT Firs Neue"/>
                <a:cs typeface="TT Firs Neue"/>
                <a:sym typeface="TT Firs Neue"/>
              </a:rPr>
              <a:t>poziom</a:t>
            </a:r>
            <a:r>
              <a:rPr lang="en-US" sz="3472" dirty="0">
                <a:solidFill>
                  <a:srgbClr val="231F20"/>
                </a:solidFill>
                <a:latin typeface="TT Firs Neue"/>
                <a:ea typeface="TT Firs Neue"/>
                <a:cs typeface="TT Firs Neue"/>
                <a:sym typeface="TT Firs Neue"/>
              </a:rPr>
              <a:t> </a:t>
            </a:r>
            <a:r>
              <a:rPr lang="en-US" sz="3472" dirty="0" err="1">
                <a:solidFill>
                  <a:srgbClr val="231F20"/>
                </a:solidFill>
                <a:latin typeface="TT Firs Neue"/>
                <a:ea typeface="TT Firs Neue"/>
                <a:cs typeface="TT Firs Neue"/>
                <a:sym typeface="TT Firs Neue"/>
              </a:rPr>
              <a:t>cholesterolu</a:t>
            </a:r>
            <a:r>
              <a:rPr lang="en-US" sz="3472" dirty="0">
                <a:solidFill>
                  <a:srgbClr val="231F20"/>
                </a:solidFill>
                <a:latin typeface="TT Firs Neue"/>
                <a:ea typeface="TT Firs Neue"/>
                <a:cs typeface="TT Firs Neue"/>
                <a:sym typeface="TT Firs Neue"/>
              </a:rPr>
              <a:t> </a:t>
            </a:r>
            <a:r>
              <a:rPr lang="en-US" sz="3472" dirty="0" err="1">
                <a:solidFill>
                  <a:srgbClr val="231F20"/>
                </a:solidFill>
                <a:latin typeface="TT Firs Neue"/>
                <a:ea typeface="TT Firs Neue"/>
                <a:cs typeface="TT Firs Neue"/>
                <a:sym typeface="TT Firs Neue"/>
              </a:rPr>
              <a:t>lub</a:t>
            </a:r>
            <a:r>
              <a:rPr lang="en-US" sz="3472" dirty="0">
                <a:solidFill>
                  <a:srgbClr val="231F20"/>
                </a:solidFill>
                <a:latin typeface="TT Firs Neue"/>
                <a:ea typeface="TT Firs Neue"/>
                <a:cs typeface="TT Firs Neue"/>
                <a:sym typeface="TT Firs Neue"/>
              </a:rPr>
              <a:t> </a:t>
            </a:r>
            <a:r>
              <a:rPr lang="en-US" sz="3472" dirty="0" err="1">
                <a:solidFill>
                  <a:srgbClr val="231F20"/>
                </a:solidFill>
                <a:latin typeface="TT Firs Neue"/>
                <a:ea typeface="TT Firs Neue"/>
                <a:cs typeface="TT Firs Neue"/>
                <a:sym typeface="TT Firs Neue"/>
              </a:rPr>
              <a:t>glukozy</a:t>
            </a:r>
            <a:r>
              <a:rPr lang="en-US" sz="3472" dirty="0">
                <a:solidFill>
                  <a:srgbClr val="231F20"/>
                </a:solidFill>
                <a:latin typeface="TT Firs Neue"/>
                <a:ea typeface="TT Firs Neue"/>
                <a:cs typeface="TT Firs Neue"/>
                <a:sym typeface="TT Firs Neue"/>
              </a:rPr>
              <a:t> we </a:t>
            </a:r>
            <a:r>
              <a:rPr lang="en-US" sz="3472" dirty="0" err="1">
                <a:solidFill>
                  <a:srgbClr val="231F20"/>
                </a:solidFill>
                <a:latin typeface="TT Firs Neue"/>
                <a:ea typeface="TT Firs Neue"/>
                <a:cs typeface="TT Firs Neue"/>
                <a:sym typeface="TT Firs Neue"/>
              </a:rPr>
              <a:t>krwi</a:t>
            </a:r>
            <a:endParaRPr lang="en-US" sz="3472" dirty="0">
              <a:solidFill>
                <a:srgbClr val="231F20"/>
              </a:solidFill>
              <a:latin typeface="TT Firs Neue"/>
              <a:ea typeface="TT Firs Neue"/>
              <a:cs typeface="TT Firs Neue"/>
              <a:sym typeface="TT Firs Neue"/>
            </a:endParaRPr>
          </a:p>
          <a:p>
            <a:pPr marL="749737" lvl="1" indent="-374869" algn="l">
              <a:lnSpc>
                <a:spcPts val="4861"/>
              </a:lnSpc>
              <a:buFont typeface="Arial"/>
              <a:buChar char="•"/>
            </a:pPr>
            <a:r>
              <a:rPr lang="en-US" sz="3472" dirty="0" err="1">
                <a:solidFill>
                  <a:srgbClr val="231F20"/>
                </a:solidFill>
                <a:latin typeface="TT Firs Neue"/>
                <a:ea typeface="TT Firs Neue"/>
                <a:cs typeface="TT Firs Neue"/>
                <a:sym typeface="TT Firs Neue"/>
              </a:rPr>
              <a:t>Korzystny</a:t>
            </a:r>
            <a:r>
              <a:rPr lang="en-US" sz="3472" dirty="0">
                <a:solidFill>
                  <a:srgbClr val="231F20"/>
                </a:solidFill>
                <a:latin typeface="TT Firs Neue"/>
                <a:ea typeface="TT Firs Neue"/>
                <a:cs typeface="TT Firs Neue"/>
                <a:sym typeface="TT Firs Neue"/>
              </a:rPr>
              <a:t> </a:t>
            </a:r>
            <a:r>
              <a:rPr lang="en-US" sz="3472" dirty="0" err="1">
                <a:solidFill>
                  <a:srgbClr val="231F20"/>
                </a:solidFill>
                <a:latin typeface="TT Firs Neue"/>
                <a:ea typeface="TT Firs Neue"/>
                <a:cs typeface="TT Firs Neue"/>
                <a:sym typeface="TT Firs Neue"/>
              </a:rPr>
              <a:t>wpływ</a:t>
            </a:r>
            <a:r>
              <a:rPr lang="en-US" sz="3472" dirty="0">
                <a:solidFill>
                  <a:srgbClr val="231F20"/>
                </a:solidFill>
                <a:latin typeface="TT Firs Neue"/>
                <a:ea typeface="TT Firs Neue"/>
                <a:cs typeface="TT Firs Neue"/>
                <a:sym typeface="TT Firs Neue"/>
              </a:rPr>
              <a:t> </a:t>
            </a:r>
            <a:r>
              <a:rPr lang="en-US" sz="3472" dirty="0" err="1">
                <a:solidFill>
                  <a:srgbClr val="231F20"/>
                </a:solidFill>
                <a:latin typeface="TT Firs Neue"/>
                <a:ea typeface="TT Firs Neue"/>
                <a:cs typeface="TT Firs Neue"/>
                <a:sym typeface="TT Firs Neue"/>
              </a:rPr>
              <a:t>na</a:t>
            </a:r>
            <a:r>
              <a:rPr lang="en-US" sz="3472" dirty="0">
                <a:solidFill>
                  <a:srgbClr val="231F20"/>
                </a:solidFill>
                <a:latin typeface="TT Firs Neue"/>
                <a:ea typeface="TT Firs Neue"/>
                <a:cs typeface="TT Firs Neue"/>
                <a:sym typeface="TT Firs Neue"/>
              </a:rPr>
              <a:t> </a:t>
            </a:r>
            <a:r>
              <a:rPr lang="en-US" sz="3472" dirty="0" err="1">
                <a:solidFill>
                  <a:srgbClr val="231F20"/>
                </a:solidFill>
                <a:latin typeface="TT Firs Neue"/>
                <a:ea typeface="TT Firs Neue"/>
                <a:cs typeface="TT Firs Neue"/>
                <a:sym typeface="TT Firs Neue"/>
              </a:rPr>
              <a:t>trawienie</a:t>
            </a:r>
            <a:endParaRPr lang="en-US" sz="3472" dirty="0">
              <a:solidFill>
                <a:srgbClr val="231F20"/>
              </a:solidFill>
              <a:latin typeface="TT Firs Neue"/>
              <a:ea typeface="TT Firs Neue"/>
              <a:cs typeface="TT Firs Neue"/>
              <a:sym typeface="TT Firs Neue"/>
            </a:endParaRPr>
          </a:p>
          <a:p>
            <a:pPr algn="l">
              <a:lnSpc>
                <a:spcPts val="4861"/>
              </a:lnSpc>
            </a:pPr>
            <a:endParaRPr lang="en-US" sz="3472" dirty="0">
              <a:solidFill>
                <a:srgbClr val="231F20"/>
              </a:solidFill>
              <a:latin typeface="TT Firs Neue"/>
              <a:ea typeface="TT Firs Neue"/>
              <a:cs typeface="TT Firs Neue"/>
              <a:sym typeface="TT Firs Neue"/>
            </a:endParaRPr>
          </a:p>
        </p:txBody>
      </p:sp>
      <p:sp>
        <p:nvSpPr>
          <p:cNvPr id="9" name="Freeform 9"/>
          <p:cNvSpPr/>
          <p:nvPr/>
        </p:nvSpPr>
        <p:spPr>
          <a:xfrm rot="4566901" flipH="1" flipV="1">
            <a:off x="9989217" y="-851028"/>
            <a:ext cx="9763661" cy="9385320"/>
          </a:xfrm>
          <a:custGeom>
            <a:avLst/>
            <a:gdLst/>
            <a:ahLst/>
            <a:cxnLst/>
            <a:rect l="l" t="t" r="r" b="b"/>
            <a:pathLst>
              <a:path w="9763661" h="9385320">
                <a:moveTo>
                  <a:pt x="9763661" y="9385320"/>
                </a:moveTo>
                <a:lnTo>
                  <a:pt x="0" y="9385320"/>
                </a:lnTo>
                <a:lnTo>
                  <a:pt x="0" y="0"/>
                </a:lnTo>
                <a:lnTo>
                  <a:pt x="9763661" y="0"/>
                </a:lnTo>
                <a:lnTo>
                  <a:pt x="9763661" y="9385320"/>
                </a:lnTo>
                <a:close/>
              </a:path>
            </a:pathLst>
          </a:custGeom>
          <a:blipFill>
            <a:blip r:embed="rId2">
              <a:alphaModFix amt="17000"/>
            </a:blip>
            <a:stretch>
              <a:fillRect/>
            </a:stretch>
          </a:blipFill>
        </p:spPr>
        <p:txBody>
          <a:bodyPr/>
          <a:lstStyle/>
          <a:p>
            <a:endParaRPr lang="pl-PL" dirty="0"/>
          </a:p>
        </p:txBody>
      </p:sp>
      <p:sp>
        <p:nvSpPr>
          <p:cNvPr id="10" name="Freeform 10"/>
          <p:cNvSpPr/>
          <p:nvPr/>
        </p:nvSpPr>
        <p:spPr>
          <a:xfrm>
            <a:off x="809352" y="2986437"/>
            <a:ext cx="5108735" cy="5871866"/>
          </a:xfrm>
          <a:custGeom>
            <a:avLst/>
            <a:gdLst/>
            <a:ahLst/>
            <a:cxnLst/>
            <a:rect l="l" t="t" r="r" b="b"/>
            <a:pathLst>
              <a:path w="5108735" h="5871866">
                <a:moveTo>
                  <a:pt x="0" y="0"/>
                </a:moveTo>
                <a:lnTo>
                  <a:pt x="5108735" y="0"/>
                </a:lnTo>
                <a:lnTo>
                  <a:pt x="5108735" y="5871865"/>
                </a:lnTo>
                <a:lnTo>
                  <a:pt x="0" y="5871865"/>
                </a:lnTo>
                <a:lnTo>
                  <a:pt x="0" y="0"/>
                </a:lnTo>
                <a:close/>
              </a:path>
            </a:pathLst>
          </a:custGeom>
          <a:blipFill>
            <a:blip r:embed="rId5"/>
            <a:stretch>
              <a:fillRect/>
            </a:stretch>
          </a:blipFill>
        </p:spPr>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6DA"/>
        </a:solidFill>
        <a:effectLst/>
      </p:bgPr>
    </p:bg>
    <p:spTree>
      <p:nvGrpSpPr>
        <p:cNvPr id="1" name=""/>
        <p:cNvGrpSpPr/>
        <p:nvPr/>
      </p:nvGrpSpPr>
      <p:grpSpPr>
        <a:xfrm>
          <a:off x="0" y="0"/>
          <a:ext cx="0" cy="0"/>
          <a:chOff x="0" y="0"/>
          <a:chExt cx="0" cy="0"/>
        </a:xfrm>
      </p:grpSpPr>
      <p:sp>
        <p:nvSpPr>
          <p:cNvPr id="2" name="Freeform 2"/>
          <p:cNvSpPr/>
          <p:nvPr/>
        </p:nvSpPr>
        <p:spPr>
          <a:xfrm rot="4566901">
            <a:off x="-1097104" y="4426460"/>
            <a:ext cx="6820067" cy="6555789"/>
          </a:xfrm>
          <a:custGeom>
            <a:avLst/>
            <a:gdLst/>
            <a:ahLst/>
            <a:cxnLst/>
            <a:rect l="l" t="t" r="r" b="b"/>
            <a:pathLst>
              <a:path w="6820067" h="6555789">
                <a:moveTo>
                  <a:pt x="0" y="0"/>
                </a:moveTo>
                <a:lnTo>
                  <a:pt x="6820067" y="0"/>
                </a:lnTo>
                <a:lnTo>
                  <a:pt x="6820067" y="6555789"/>
                </a:lnTo>
                <a:lnTo>
                  <a:pt x="0" y="6555789"/>
                </a:lnTo>
                <a:lnTo>
                  <a:pt x="0" y="0"/>
                </a:lnTo>
                <a:close/>
              </a:path>
            </a:pathLst>
          </a:custGeom>
          <a:blipFill>
            <a:blip r:embed="rId2">
              <a:alphaModFix amt="17000"/>
            </a:blip>
            <a:stretch>
              <a:fillRect/>
            </a:stretch>
          </a:blipFill>
        </p:spPr>
      </p:sp>
      <p:grpSp>
        <p:nvGrpSpPr>
          <p:cNvPr id="3" name="Group 3"/>
          <p:cNvGrpSpPr/>
          <p:nvPr/>
        </p:nvGrpSpPr>
        <p:grpSpPr>
          <a:xfrm>
            <a:off x="340856" y="488386"/>
            <a:ext cx="9976758" cy="1860075"/>
            <a:chOff x="0" y="0"/>
            <a:chExt cx="2627623" cy="489896"/>
          </a:xfrm>
        </p:grpSpPr>
        <p:sp>
          <p:nvSpPr>
            <p:cNvPr id="4" name="Freeform 4"/>
            <p:cNvSpPr/>
            <p:nvPr/>
          </p:nvSpPr>
          <p:spPr>
            <a:xfrm>
              <a:off x="0" y="0"/>
              <a:ext cx="2627623" cy="489896"/>
            </a:xfrm>
            <a:custGeom>
              <a:avLst/>
              <a:gdLst/>
              <a:ahLst/>
              <a:cxnLst/>
              <a:rect l="l" t="t" r="r" b="b"/>
              <a:pathLst>
                <a:path w="2627623" h="489896">
                  <a:moveTo>
                    <a:pt x="39576" y="0"/>
                  </a:moveTo>
                  <a:lnTo>
                    <a:pt x="2588048" y="0"/>
                  </a:lnTo>
                  <a:cubicBezTo>
                    <a:pt x="2598544" y="0"/>
                    <a:pt x="2608610" y="4170"/>
                    <a:pt x="2616032" y="11591"/>
                  </a:cubicBezTo>
                  <a:cubicBezTo>
                    <a:pt x="2623454" y="19013"/>
                    <a:pt x="2627623" y="29080"/>
                    <a:pt x="2627623" y="39576"/>
                  </a:cubicBezTo>
                  <a:lnTo>
                    <a:pt x="2627623" y="450320"/>
                  </a:lnTo>
                  <a:cubicBezTo>
                    <a:pt x="2627623" y="460817"/>
                    <a:pt x="2623454" y="470883"/>
                    <a:pt x="2616032" y="478305"/>
                  </a:cubicBezTo>
                  <a:cubicBezTo>
                    <a:pt x="2608610" y="485727"/>
                    <a:pt x="2598544" y="489896"/>
                    <a:pt x="2588048" y="489896"/>
                  </a:cubicBezTo>
                  <a:lnTo>
                    <a:pt x="39576" y="489896"/>
                  </a:lnTo>
                  <a:cubicBezTo>
                    <a:pt x="17719" y="489896"/>
                    <a:pt x="0" y="472178"/>
                    <a:pt x="0" y="450320"/>
                  </a:cubicBezTo>
                  <a:lnTo>
                    <a:pt x="0" y="39576"/>
                  </a:lnTo>
                  <a:cubicBezTo>
                    <a:pt x="0" y="29080"/>
                    <a:pt x="4170" y="19013"/>
                    <a:pt x="11591" y="11591"/>
                  </a:cubicBezTo>
                  <a:cubicBezTo>
                    <a:pt x="19013" y="4170"/>
                    <a:pt x="29080" y="0"/>
                    <a:pt x="39576" y="0"/>
                  </a:cubicBezTo>
                  <a:close/>
                </a:path>
              </a:pathLst>
            </a:custGeom>
            <a:solidFill>
              <a:srgbClr val="F4D793"/>
            </a:solidFill>
          </p:spPr>
        </p:sp>
        <p:sp>
          <p:nvSpPr>
            <p:cNvPr id="5" name="TextBox 5"/>
            <p:cNvSpPr txBox="1"/>
            <p:nvPr/>
          </p:nvSpPr>
          <p:spPr>
            <a:xfrm>
              <a:off x="0" y="-47625"/>
              <a:ext cx="2627623" cy="537521"/>
            </a:xfrm>
            <a:prstGeom prst="rect">
              <a:avLst/>
            </a:prstGeom>
          </p:spPr>
          <p:txBody>
            <a:bodyPr lIns="50800" tIns="50800" rIns="50800" bIns="50800" rtlCol="0" anchor="ctr"/>
            <a:lstStyle/>
            <a:p>
              <a:pPr algn="ctr">
                <a:lnSpc>
                  <a:spcPts val="3360"/>
                </a:lnSpc>
              </a:pPr>
              <a:endParaRPr/>
            </a:p>
          </p:txBody>
        </p:sp>
      </p:grpSp>
      <p:sp>
        <p:nvSpPr>
          <p:cNvPr id="6" name="Freeform 6"/>
          <p:cNvSpPr/>
          <p:nvPr/>
        </p:nvSpPr>
        <p:spPr>
          <a:xfrm rot="4566901" flipH="1" flipV="1">
            <a:off x="9989217" y="-851028"/>
            <a:ext cx="9763661" cy="9385320"/>
          </a:xfrm>
          <a:custGeom>
            <a:avLst/>
            <a:gdLst/>
            <a:ahLst/>
            <a:cxnLst/>
            <a:rect l="l" t="t" r="r" b="b"/>
            <a:pathLst>
              <a:path w="9763661" h="9385320">
                <a:moveTo>
                  <a:pt x="9763661" y="9385320"/>
                </a:moveTo>
                <a:lnTo>
                  <a:pt x="0" y="9385320"/>
                </a:lnTo>
                <a:lnTo>
                  <a:pt x="0" y="0"/>
                </a:lnTo>
                <a:lnTo>
                  <a:pt x="9763661" y="0"/>
                </a:lnTo>
                <a:lnTo>
                  <a:pt x="9763661" y="9385320"/>
                </a:lnTo>
                <a:close/>
              </a:path>
            </a:pathLst>
          </a:custGeom>
          <a:blipFill>
            <a:blip r:embed="rId2">
              <a:alphaModFix amt="17000"/>
            </a:blip>
            <a:stretch>
              <a:fillRect/>
            </a:stretch>
          </a:blipFill>
        </p:spPr>
      </p:sp>
      <p:grpSp>
        <p:nvGrpSpPr>
          <p:cNvPr id="7" name="Group 7"/>
          <p:cNvGrpSpPr/>
          <p:nvPr/>
        </p:nvGrpSpPr>
        <p:grpSpPr>
          <a:xfrm>
            <a:off x="11491229" y="1763681"/>
            <a:ext cx="3379819" cy="3379819"/>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3"/>
              <a:stretch>
                <a:fillRect l="-26795" r="-26795"/>
              </a:stretch>
            </a:blipFill>
          </p:spPr>
        </p:sp>
      </p:grpSp>
      <p:grpSp>
        <p:nvGrpSpPr>
          <p:cNvPr id="9" name="Group 9"/>
          <p:cNvGrpSpPr/>
          <p:nvPr/>
        </p:nvGrpSpPr>
        <p:grpSpPr>
          <a:xfrm>
            <a:off x="13972353" y="5919180"/>
            <a:ext cx="3787747" cy="3787747"/>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4"/>
              <a:stretch>
                <a:fillRect l="-25136" r="-25136"/>
              </a:stretch>
            </a:blipFill>
          </p:spPr>
        </p:sp>
      </p:grpSp>
      <p:grpSp>
        <p:nvGrpSpPr>
          <p:cNvPr id="11" name="Group 11"/>
          <p:cNvGrpSpPr/>
          <p:nvPr/>
        </p:nvGrpSpPr>
        <p:grpSpPr>
          <a:xfrm>
            <a:off x="11186515" y="5550076"/>
            <a:ext cx="2262977" cy="2262977"/>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5"/>
              <a:stretch>
                <a:fillRect/>
              </a:stretch>
            </a:blipFill>
          </p:spPr>
        </p:sp>
      </p:grpSp>
      <p:grpSp>
        <p:nvGrpSpPr>
          <p:cNvPr id="13" name="Group 13"/>
          <p:cNvGrpSpPr/>
          <p:nvPr/>
        </p:nvGrpSpPr>
        <p:grpSpPr>
          <a:xfrm>
            <a:off x="15554843" y="3174367"/>
            <a:ext cx="2205256" cy="2205256"/>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6"/>
              <a:stretch>
                <a:fillRect l="-25136" r="-25136"/>
              </a:stretch>
            </a:blipFill>
          </p:spPr>
        </p:sp>
      </p:grpSp>
      <p:sp>
        <p:nvSpPr>
          <p:cNvPr id="15" name="TextBox 15"/>
          <p:cNvSpPr txBox="1"/>
          <p:nvPr/>
        </p:nvSpPr>
        <p:spPr>
          <a:xfrm>
            <a:off x="1219200" y="1043559"/>
            <a:ext cx="8610600" cy="910506"/>
          </a:xfrm>
          <a:prstGeom prst="rect">
            <a:avLst/>
          </a:prstGeom>
        </p:spPr>
        <p:txBody>
          <a:bodyPr wrap="square" lIns="0" tIns="0" rIns="0" bIns="0" rtlCol="0" anchor="t">
            <a:spAutoFit/>
          </a:bodyPr>
          <a:lstStyle/>
          <a:p>
            <a:pPr algn="l">
              <a:lnSpc>
                <a:spcPts val="7099"/>
              </a:lnSpc>
            </a:pPr>
            <a:r>
              <a:rPr lang="en-US" sz="7099" spc="-390" dirty="0">
                <a:solidFill>
                  <a:srgbClr val="231F20"/>
                </a:solidFill>
                <a:latin typeface="Heading Now 71-78"/>
                <a:ea typeface="Heading Now 71-78"/>
                <a:cs typeface="Heading Now 71-78"/>
                <a:sym typeface="Heading Now 71-78"/>
              </a:rPr>
              <a:t>Styl </a:t>
            </a:r>
            <a:r>
              <a:rPr lang="en-US" sz="7099" spc="-390" dirty="0" err="1">
                <a:solidFill>
                  <a:srgbClr val="231F20"/>
                </a:solidFill>
                <a:latin typeface="Heading Now 71-78"/>
                <a:ea typeface="Heading Now 71-78"/>
                <a:cs typeface="Heading Now 71-78"/>
                <a:sym typeface="Heading Now 71-78"/>
              </a:rPr>
              <a:t>życia</a:t>
            </a:r>
            <a:r>
              <a:rPr lang="en-US" sz="7099" spc="-390" dirty="0">
                <a:solidFill>
                  <a:srgbClr val="231F20"/>
                </a:solidFill>
                <a:latin typeface="Heading Now 71-78"/>
                <a:ea typeface="Heading Now 71-78"/>
                <a:cs typeface="Heading Now 71-78"/>
                <a:sym typeface="Heading Now 71-78"/>
              </a:rPr>
              <a:t> a </a:t>
            </a:r>
            <a:r>
              <a:rPr lang="en-US" sz="7099" spc="-390" dirty="0" err="1">
                <a:solidFill>
                  <a:srgbClr val="231F20"/>
                </a:solidFill>
                <a:latin typeface="Heading Now 71-78"/>
                <a:ea typeface="Heading Now 71-78"/>
                <a:cs typeface="Heading Now 71-78"/>
                <a:sym typeface="Heading Now 71-78"/>
              </a:rPr>
              <a:t>refluks</a:t>
            </a:r>
            <a:endParaRPr lang="en-US" sz="7099" spc="-390" dirty="0">
              <a:solidFill>
                <a:srgbClr val="231F20"/>
              </a:solidFill>
              <a:latin typeface="Heading Now 71-78"/>
              <a:ea typeface="Heading Now 71-78"/>
              <a:cs typeface="Heading Now 71-78"/>
              <a:sym typeface="Heading Now 71-78"/>
            </a:endParaRPr>
          </a:p>
        </p:txBody>
      </p:sp>
      <p:sp>
        <p:nvSpPr>
          <p:cNvPr id="16" name="TextBox 16"/>
          <p:cNvSpPr txBox="1"/>
          <p:nvPr/>
        </p:nvSpPr>
        <p:spPr>
          <a:xfrm>
            <a:off x="919259" y="2949641"/>
            <a:ext cx="7409119" cy="6945631"/>
          </a:xfrm>
          <a:prstGeom prst="rect">
            <a:avLst/>
          </a:prstGeom>
        </p:spPr>
        <p:txBody>
          <a:bodyPr lIns="0" tIns="0" rIns="0" bIns="0" rtlCol="0" anchor="t">
            <a:spAutoFit/>
          </a:bodyPr>
          <a:lstStyle/>
          <a:p>
            <a:pPr marL="712464" lvl="1" indent="-356232" algn="l">
              <a:lnSpc>
                <a:spcPts val="4619"/>
              </a:lnSpc>
              <a:buFont typeface="Arial"/>
              <a:buChar char="•"/>
            </a:pPr>
            <a:r>
              <a:rPr lang="en-US" sz="3299">
                <a:solidFill>
                  <a:srgbClr val="231F20"/>
                </a:solidFill>
                <a:latin typeface="TT Firs Neue"/>
                <a:ea typeface="TT Firs Neue"/>
                <a:cs typeface="TT Firs Neue"/>
                <a:sym typeface="TT Firs Neue"/>
              </a:rPr>
              <a:t>Redukcja masy ciała u osób z nadwagą</a:t>
            </a:r>
          </a:p>
          <a:p>
            <a:pPr marL="712464" lvl="1" indent="-356232" algn="l">
              <a:lnSpc>
                <a:spcPts val="4619"/>
              </a:lnSpc>
              <a:buFont typeface="Arial"/>
              <a:buChar char="•"/>
            </a:pPr>
            <a:r>
              <a:rPr lang="en-US" sz="3299">
                <a:solidFill>
                  <a:srgbClr val="231F20"/>
                </a:solidFill>
                <a:latin typeface="TT Firs Neue"/>
                <a:ea typeface="TT Firs Neue"/>
                <a:cs typeface="TT Firs Neue"/>
                <a:sym typeface="TT Firs Neue"/>
              </a:rPr>
              <a:t>Unikanie obcisłych ubrań (zwłaszcza w okolicy brzucha)</a:t>
            </a:r>
          </a:p>
          <a:p>
            <a:pPr marL="712464" lvl="1" indent="-356232" algn="l">
              <a:lnSpc>
                <a:spcPts val="4619"/>
              </a:lnSpc>
              <a:buFont typeface="Arial"/>
              <a:buChar char="•"/>
            </a:pPr>
            <a:r>
              <a:rPr lang="en-US" sz="3299">
                <a:solidFill>
                  <a:srgbClr val="231F20"/>
                </a:solidFill>
                <a:latin typeface="TT Firs Neue"/>
                <a:ea typeface="TT Firs Neue"/>
                <a:cs typeface="TT Firs Neue"/>
                <a:sym typeface="TT Firs Neue"/>
              </a:rPr>
              <a:t>Rzucenie palenia tytoniu</a:t>
            </a:r>
          </a:p>
          <a:p>
            <a:pPr marL="712464" lvl="1" indent="-356232" algn="l">
              <a:lnSpc>
                <a:spcPts val="4619"/>
              </a:lnSpc>
              <a:buFont typeface="Arial"/>
              <a:buChar char="•"/>
            </a:pPr>
            <a:r>
              <a:rPr lang="en-US" sz="3299">
                <a:solidFill>
                  <a:srgbClr val="231F20"/>
                </a:solidFill>
                <a:latin typeface="TT Firs Neue"/>
                <a:ea typeface="TT Firs Neue"/>
                <a:cs typeface="TT Firs Neue"/>
                <a:sym typeface="TT Firs Neue"/>
              </a:rPr>
              <a:t>Zmniejszenie stresu (relaksacja, techniki oddechowe)</a:t>
            </a:r>
          </a:p>
          <a:p>
            <a:pPr marL="712464" lvl="1" indent="-356232" algn="l">
              <a:lnSpc>
                <a:spcPts val="4619"/>
              </a:lnSpc>
              <a:buFont typeface="Arial"/>
              <a:buChar char="•"/>
            </a:pPr>
            <a:r>
              <a:rPr lang="en-US" sz="3299">
                <a:solidFill>
                  <a:srgbClr val="231F20"/>
                </a:solidFill>
                <a:latin typeface="TT Firs Neue"/>
                <a:ea typeface="TT Firs Neue"/>
                <a:cs typeface="TT Firs Neue"/>
                <a:sym typeface="TT Firs Neue"/>
              </a:rPr>
              <a:t> Umiarkowana aktywność fizyczna trwająca blisko 30 minut, najlepiej przed posiłkiem</a:t>
            </a:r>
          </a:p>
          <a:p>
            <a:pPr marL="712464" lvl="1" indent="-356232" algn="l">
              <a:lnSpc>
                <a:spcPts val="4619"/>
              </a:lnSpc>
              <a:buFont typeface="Arial"/>
              <a:buChar char="•"/>
            </a:pPr>
            <a:r>
              <a:rPr lang="en-US" sz="3299">
                <a:solidFill>
                  <a:srgbClr val="231F20"/>
                </a:solidFill>
                <a:latin typeface="TT Firs Neue"/>
                <a:ea typeface="TT Firs Neue"/>
                <a:cs typeface="TT Firs Neue"/>
                <a:sym typeface="TT Firs Neue"/>
              </a:rPr>
              <a:t>Unikanie wszelkich prac wykonywanych w pozycji zgiętej</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6DA"/>
        </a:solidFill>
        <a:effectLst/>
      </p:bgPr>
    </p:bg>
    <p:spTree>
      <p:nvGrpSpPr>
        <p:cNvPr id="1" name=""/>
        <p:cNvGrpSpPr/>
        <p:nvPr/>
      </p:nvGrpSpPr>
      <p:grpSpPr>
        <a:xfrm>
          <a:off x="0" y="0"/>
          <a:ext cx="0" cy="0"/>
          <a:chOff x="0" y="0"/>
          <a:chExt cx="0" cy="0"/>
        </a:xfrm>
      </p:grpSpPr>
      <p:sp>
        <p:nvSpPr>
          <p:cNvPr id="2" name="Freeform 2"/>
          <p:cNvSpPr/>
          <p:nvPr/>
        </p:nvSpPr>
        <p:spPr>
          <a:xfrm>
            <a:off x="9532121" y="1684050"/>
            <a:ext cx="9516565" cy="9147798"/>
          </a:xfrm>
          <a:custGeom>
            <a:avLst/>
            <a:gdLst/>
            <a:ahLst/>
            <a:cxnLst/>
            <a:rect l="l" t="t" r="r" b="b"/>
            <a:pathLst>
              <a:path w="9516565" h="9147798">
                <a:moveTo>
                  <a:pt x="0" y="0"/>
                </a:moveTo>
                <a:lnTo>
                  <a:pt x="9516565" y="0"/>
                </a:lnTo>
                <a:lnTo>
                  <a:pt x="9516565" y="9147798"/>
                </a:lnTo>
                <a:lnTo>
                  <a:pt x="0" y="9147798"/>
                </a:lnTo>
                <a:lnTo>
                  <a:pt x="0" y="0"/>
                </a:lnTo>
                <a:close/>
              </a:path>
            </a:pathLst>
          </a:custGeom>
          <a:blipFill>
            <a:blip r:embed="rId2">
              <a:alphaModFix amt="21999"/>
            </a:blip>
            <a:stretch>
              <a:fillRect/>
            </a:stretch>
          </a:blipFill>
        </p:spPr>
      </p:sp>
      <p:sp>
        <p:nvSpPr>
          <p:cNvPr id="3" name="Freeform 3"/>
          <p:cNvSpPr/>
          <p:nvPr/>
        </p:nvSpPr>
        <p:spPr>
          <a:xfrm rot="-10104216">
            <a:off x="631363" y="-638937"/>
            <a:ext cx="6022622" cy="5789245"/>
          </a:xfrm>
          <a:custGeom>
            <a:avLst/>
            <a:gdLst/>
            <a:ahLst/>
            <a:cxnLst/>
            <a:rect l="l" t="t" r="r" b="b"/>
            <a:pathLst>
              <a:path w="6022622" h="5789245">
                <a:moveTo>
                  <a:pt x="0" y="0"/>
                </a:moveTo>
                <a:lnTo>
                  <a:pt x="6022621" y="0"/>
                </a:lnTo>
                <a:lnTo>
                  <a:pt x="6022621" y="5789245"/>
                </a:lnTo>
                <a:lnTo>
                  <a:pt x="0" y="5789245"/>
                </a:lnTo>
                <a:lnTo>
                  <a:pt x="0" y="0"/>
                </a:lnTo>
                <a:close/>
              </a:path>
            </a:pathLst>
          </a:custGeom>
          <a:blipFill>
            <a:blip r:embed="rId2">
              <a:alphaModFix amt="21999"/>
            </a:blip>
            <a:stretch>
              <a:fillRect/>
            </a:stretch>
          </a:blipFill>
        </p:spPr>
      </p:sp>
      <p:grpSp>
        <p:nvGrpSpPr>
          <p:cNvPr id="4" name="Group 4"/>
          <p:cNvGrpSpPr/>
          <p:nvPr/>
        </p:nvGrpSpPr>
        <p:grpSpPr>
          <a:xfrm>
            <a:off x="1411165" y="3869609"/>
            <a:ext cx="5233904" cy="4473886"/>
            <a:chOff x="0" y="0"/>
            <a:chExt cx="1108506" cy="947539"/>
          </a:xfrm>
        </p:grpSpPr>
        <p:sp>
          <p:nvSpPr>
            <p:cNvPr id="5" name="Freeform 5"/>
            <p:cNvSpPr/>
            <p:nvPr/>
          </p:nvSpPr>
          <p:spPr>
            <a:xfrm>
              <a:off x="0" y="0"/>
              <a:ext cx="1108506" cy="947539"/>
            </a:xfrm>
            <a:custGeom>
              <a:avLst/>
              <a:gdLst/>
              <a:ahLst/>
              <a:cxnLst/>
              <a:rect l="l" t="t" r="r" b="b"/>
              <a:pathLst>
                <a:path w="1108506" h="947539">
                  <a:moveTo>
                    <a:pt x="0" y="0"/>
                  </a:moveTo>
                  <a:lnTo>
                    <a:pt x="1108506" y="0"/>
                  </a:lnTo>
                  <a:lnTo>
                    <a:pt x="1108506" y="947539"/>
                  </a:lnTo>
                  <a:lnTo>
                    <a:pt x="0" y="947539"/>
                  </a:lnTo>
                  <a:close/>
                </a:path>
              </a:pathLst>
            </a:custGeom>
            <a:blipFill>
              <a:blip r:embed="rId3"/>
              <a:stretch>
                <a:fillRect b="-55794"/>
              </a:stretch>
            </a:blipFill>
          </p:spPr>
        </p:sp>
      </p:grpSp>
      <p:grpSp>
        <p:nvGrpSpPr>
          <p:cNvPr id="6" name="Group 6"/>
          <p:cNvGrpSpPr/>
          <p:nvPr/>
        </p:nvGrpSpPr>
        <p:grpSpPr>
          <a:xfrm>
            <a:off x="7174383" y="3869609"/>
            <a:ext cx="9614463" cy="4473886"/>
            <a:chOff x="0" y="0"/>
            <a:chExt cx="2532204" cy="1178308"/>
          </a:xfrm>
        </p:grpSpPr>
        <p:sp>
          <p:nvSpPr>
            <p:cNvPr id="7" name="Freeform 7"/>
            <p:cNvSpPr/>
            <p:nvPr/>
          </p:nvSpPr>
          <p:spPr>
            <a:xfrm>
              <a:off x="0" y="0"/>
              <a:ext cx="2532204" cy="1178308"/>
            </a:xfrm>
            <a:custGeom>
              <a:avLst/>
              <a:gdLst/>
              <a:ahLst/>
              <a:cxnLst/>
              <a:rect l="l" t="t" r="r" b="b"/>
              <a:pathLst>
                <a:path w="2532204" h="1178308">
                  <a:moveTo>
                    <a:pt x="0" y="0"/>
                  </a:moveTo>
                  <a:lnTo>
                    <a:pt x="2532204" y="0"/>
                  </a:lnTo>
                  <a:lnTo>
                    <a:pt x="2532204" y="1178308"/>
                  </a:lnTo>
                  <a:lnTo>
                    <a:pt x="0" y="1178308"/>
                  </a:lnTo>
                  <a:close/>
                </a:path>
              </a:pathLst>
            </a:custGeom>
            <a:solidFill>
              <a:srgbClr val="6F845A"/>
            </a:solidFill>
          </p:spPr>
        </p:sp>
        <p:sp>
          <p:nvSpPr>
            <p:cNvPr id="8" name="TextBox 8"/>
            <p:cNvSpPr txBox="1"/>
            <p:nvPr/>
          </p:nvSpPr>
          <p:spPr>
            <a:xfrm>
              <a:off x="0" y="-47625"/>
              <a:ext cx="2532204" cy="1225933"/>
            </a:xfrm>
            <a:prstGeom prst="rect">
              <a:avLst/>
            </a:prstGeom>
          </p:spPr>
          <p:txBody>
            <a:bodyPr lIns="50800" tIns="50800" rIns="50800" bIns="50800" rtlCol="0" anchor="ctr"/>
            <a:lstStyle/>
            <a:p>
              <a:pPr algn="ctr">
                <a:lnSpc>
                  <a:spcPts val="3359"/>
                </a:lnSpc>
              </a:pPr>
              <a:endParaRPr/>
            </a:p>
          </p:txBody>
        </p:sp>
      </p:grpSp>
      <p:sp>
        <p:nvSpPr>
          <p:cNvPr id="9" name="TextBox 9"/>
          <p:cNvSpPr txBox="1"/>
          <p:nvPr/>
        </p:nvSpPr>
        <p:spPr>
          <a:xfrm>
            <a:off x="1411165" y="2227111"/>
            <a:ext cx="11255339" cy="1092200"/>
          </a:xfrm>
          <a:prstGeom prst="rect">
            <a:avLst/>
          </a:prstGeom>
        </p:spPr>
        <p:txBody>
          <a:bodyPr lIns="0" tIns="0" rIns="0" bIns="0" rtlCol="0" anchor="t">
            <a:spAutoFit/>
          </a:bodyPr>
          <a:lstStyle/>
          <a:p>
            <a:pPr algn="l">
              <a:lnSpc>
                <a:spcPts val="6999"/>
              </a:lnSpc>
            </a:pPr>
            <a:r>
              <a:rPr lang="en-US" sz="6999" spc="-384">
                <a:solidFill>
                  <a:srgbClr val="231F20"/>
                </a:solidFill>
                <a:latin typeface="Heading Now 71-78"/>
                <a:ea typeface="Heading Now 71-78"/>
                <a:cs typeface="Heading Now 71-78"/>
                <a:sym typeface="Heading Now 71-78"/>
              </a:rPr>
              <a:t>Podsumowanie</a:t>
            </a:r>
          </a:p>
        </p:txBody>
      </p:sp>
      <p:sp>
        <p:nvSpPr>
          <p:cNvPr id="10" name="TextBox 10"/>
          <p:cNvSpPr txBox="1"/>
          <p:nvPr/>
        </p:nvSpPr>
        <p:spPr>
          <a:xfrm>
            <a:off x="7392036" y="4103485"/>
            <a:ext cx="8703911" cy="3648710"/>
          </a:xfrm>
          <a:prstGeom prst="rect">
            <a:avLst/>
          </a:prstGeom>
        </p:spPr>
        <p:txBody>
          <a:bodyPr lIns="0" tIns="0" rIns="0" bIns="0" rtlCol="0" anchor="t">
            <a:spAutoFit/>
          </a:bodyPr>
          <a:lstStyle/>
          <a:p>
            <a:pPr marL="561337" lvl="1" indent="-280669" algn="l">
              <a:lnSpc>
                <a:spcPts val="3639"/>
              </a:lnSpc>
              <a:buFont typeface="Arial"/>
              <a:buChar char="•"/>
            </a:pPr>
            <a:r>
              <a:rPr lang="en-US" sz="2599">
                <a:solidFill>
                  <a:srgbClr val="FFFFFF"/>
                </a:solidFill>
                <a:latin typeface="TT Firs Neue"/>
                <a:ea typeface="TT Firs Neue"/>
                <a:cs typeface="TT Firs Neue"/>
                <a:sym typeface="TT Firs Neue"/>
              </a:rPr>
              <a:t>Refluks to choroba przewlekła, ale możliwa do opanowania dietą i stylem życia.</a:t>
            </a:r>
          </a:p>
          <a:p>
            <a:pPr marL="561337" lvl="1" indent="-280669" algn="l">
              <a:lnSpc>
                <a:spcPts val="3639"/>
              </a:lnSpc>
              <a:buFont typeface="Arial"/>
              <a:buChar char="•"/>
            </a:pPr>
            <a:r>
              <a:rPr lang="en-US" sz="2599">
                <a:solidFill>
                  <a:srgbClr val="FFFFFF"/>
                </a:solidFill>
                <a:latin typeface="TT Firs Neue"/>
                <a:ea typeface="TT Firs Neue"/>
                <a:cs typeface="TT Firs Neue"/>
                <a:sym typeface="TT Firs Neue"/>
              </a:rPr>
              <a:t>W niektórych sytuacjach ważne jest leczenie przyczynowe np. operacja przepukliny.</a:t>
            </a:r>
          </a:p>
          <a:p>
            <a:pPr marL="561337" lvl="1" indent="-280669" algn="l">
              <a:lnSpc>
                <a:spcPts val="3639"/>
              </a:lnSpc>
              <a:buFont typeface="Arial"/>
              <a:buChar char="•"/>
            </a:pPr>
            <a:r>
              <a:rPr lang="en-US" sz="2599">
                <a:solidFill>
                  <a:srgbClr val="FFFFFF"/>
                </a:solidFill>
                <a:latin typeface="TT Firs Neue"/>
                <a:ea typeface="TT Firs Neue"/>
                <a:cs typeface="TT Firs Neue"/>
                <a:sym typeface="TT Firs Neue"/>
              </a:rPr>
              <a:t>Dieta to kluczowy element - może znacząco złagodzić objawy.</a:t>
            </a:r>
          </a:p>
          <a:p>
            <a:pPr marL="561337" lvl="1" indent="-280669" algn="l">
              <a:lnSpc>
                <a:spcPts val="3639"/>
              </a:lnSpc>
              <a:buFont typeface="Arial"/>
              <a:buChar char="•"/>
            </a:pPr>
            <a:r>
              <a:rPr lang="en-US" sz="2599">
                <a:solidFill>
                  <a:srgbClr val="FFFFFF"/>
                </a:solidFill>
                <a:latin typeface="TT Firs Neue"/>
                <a:ea typeface="TT Firs Neue"/>
                <a:cs typeface="TT Firs Neue"/>
                <a:sym typeface="TT Firs Neue"/>
              </a:rPr>
              <a:t>Edukacja pacjenta = mniejsze ryzyko powikłań i lepsza jakość życia.</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6DA"/>
        </a:solidFill>
        <a:effectLst/>
      </p:bgPr>
    </p:bg>
    <p:spTree>
      <p:nvGrpSpPr>
        <p:cNvPr id="1" name=""/>
        <p:cNvGrpSpPr/>
        <p:nvPr/>
      </p:nvGrpSpPr>
      <p:grpSpPr>
        <a:xfrm>
          <a:off x="0" y="0"/>
          <a:ext cx="0" cy="0"/>
          <a:chOff x="0" y="0"/>
          <a:chExt cx="0" cy="0"/>
        </a:xfrm>
      </p:grpSpPr>
      <p:sp>
        <p:nvSpPr>
          <p:cNvPr id="2" name="TextBox 2"/>
          <p:cNvSpPr txBox="1"/>
          <p:nvPr/>
        </p:nvSpPr>
        <p:spPr>
          <a:xfrm>
            <a:off x="1441352" y="990600"/>
            <a:ext cx="10119918" cy="1068070"/>
          </a:xfrm>
          <a:prstGeom prst="rect">
            <a:avLst/>
          </a:prstGeom>
        </p:spPr>
        <p:txBody>
          <a:bodyPr lIns="0" tIns="0" rIns="0" bIns="0" rtlCol="0" anchor="t">
            <a:spAutoFit/>
          </a:bodyPr>
          <a:lstStyle/>
          <a:p>
            <a:pPr algn="l">
              <a:lnSpc>
                <a:spcPts val="6800"/>
              </a:lnSpc>
            </a:pPr>
            <a:r>
              <a:rPr lang="en-US" sz="6800" spc="-374">
                <a:solidFill>
                  <a:srgbClr val="000000"/>
                </a:solidFill>
                <a:latin typeface="Heading Now 71-78"/>
                <a:ea typeface="Heading Now 71-78"/>
                <a:cs typeface="Heading Now 71-78"/>
                <a:sym typeface="Heading Now 71-78"/>
              </a:rPr>
              <a:t>Bibliografia:</a:t>
            </a:r>
          </a:p>
        </p:txBody>
      </p:sp>
      <p:grpSp>
        <p:nvGrpSpPr>
          <p:cNvPr id="3" name="Group 3"/>
          <p:cNvGrpSpPr/>
          <p:nvPr/>
        </p:nvGrpSpPr>
        <p:grpSpPr>
          <a:xfrm>
            <a:off x="1441352" y="2681269"/>
            <a:ext cx="13953585" cy="4473886"/>
            <a:chOff x="0" y="0"/>
            <a:chExt cx="3675018" cy="1178308"/>
          </a:xfrm>
        </p:grpSpPr>
        <p:sp>
          <p:nvSpPr>
            <p:cNvPr id="4" name="Freeform 4"/>
            <p:cNvSpPr/>
            <p:nvPr/>
          </p:nvSpPr>
          <p:spPr>
            <a:xfrm>
              <a:off x="0" y="0"/>
              <a:ext cx="3675018" cy="1178308"/>
            </a:xfrm>
            <a:custGeom>
              <a:avLst/>
              <a:gdLst/>
              <a:ahLst/>
              <a:cxnLst/>
              <a:rect l="l" t="t" r="r" b="b"/>
              <a:pathLst>
                <a:path w="3675018" h="1178308">
                  <a:moveTo>
                    <a:pt x="0" y="0"/>
                  </a:moveTo>
                  <a:lnTo>
                    <a:pt x="3675018" y="0"/>
                  </a:lnTo>
                  <a:lnTo>
                    <a:pt x="3675018" y="1178308"/>
                  </a:lnTo>
                  <a:lnTo>
                    <a:pt x="0" y="1178308"/>
                  </a:lnTo>
                  <a:close/>
                </a:path>
              </a:pathLst>
            </a:custGeom>
            <a:solidFill>
              <a:srgbClr val="6F845A"/>
            </a:solidFill>
          </p:spPr>
        </p:sp>
        <p:sp>
          <p:nvSpPr>
            <p:cNvPr id="5" name="TextBox 5"/>
            <p:cNvSpPr txBox="1"/>
            <p:nvPr/>
          </p:nvSpPr>
          <p:spPr>
            <a:xfrm>
              <a:off x="0" y="-47625"/>
              <a:ext cx="3675018" cy="1225933"/>
            </a:xfrm>
            <a:prstGeom prst="rect">
              <a:avLst/>
            </a:prstGeom>
          </p:spPr>
          <p:txBody>
            <a:bodyPr lIns="50800" tIns="50800" rIns="50800" bIns="50800" rtlCol="0" anchor="ctr"/>
            <a:lstStyle/>
            <a:p>
              <a:pPr algn="ctr">
                <a:lnSpc>
                  <a:spcPts val="3359"/>
                </a:lnSpc>
              </a:pPr>
              <a:endParaRPr/>
            </a:p>
          </p:txBody>
        </p:sp>
      </p:grpSp>
      <p:sp>
        <p:nvSpPr>
          <p:cNvPr id="6" name="TextBox 6"/>
          <p:cNvSpPr txBox="1"/>
          <p:nvPr/>
        </p:nvSpPr>
        <p:spPr>
          <a:xfrm>
            <a:off x="1645180" y="2867890"/>
            <a:ext cx="12555491" cy="4105910"/>
          </a:xfrm>
          <a:prstGeom prst="rect">
            <a:avLst/>
          </a:prstGeom>
        </p:spPr>
        <p:txBody>
          <a:bodyPr lIns="0" tIns="0" rIns="0" bIns="0" rtlCol="0" anchor="t">
            <a:spAutoFit/>
          </a:bodyPr>
          <a:lstStyle/>
          <a:p>
            <a:pPr marL="561337" lvl="1" indent="-280669" algn="l">
              <a:lnSpc>
                <a:spcPts val="3639"/>
              </a:lnSpc>
              <a:buFont typeface="Arial"/>
              <a:buChar char="•"/>
            </a:pPr>
            <a:r>
              <a:rPr lang="en-US" sz="2599">
                <a:solidFill>
                  <a:srgbClr val="FFFFFF"/>
                </a:solidFill>
                <a:latin typeface="TT Firs Neue"/>
                <a:ea typeface="TT Firs Neue"/>
                <a:cs typeface="TT Firs Neue"/>
                <a:sym typeface="TT Firs Neue"/>
              </a:rPr>
              <a:t>https://pl.wikipedia.org</a:t>
            </a:r>
          </a:p>
          <a:p>
            <a:pPr marL="561337" lvl="1" indent="-280669" algn="l">
              <a:lnSpc>
                <a:spcPts val="3639"/>
              </a:lnSpc>
              <a:buFont typeface="Arial"/>
              <a:buChar char="•"/>
            </a:pPr>
            <a:r>
              <a:rPr lang="en-US" sz="2599">
                <a:solidFill>
                  <a:srgbClr val="FFFFFF"/>
                </a:solidFill>
                <a:latin typeface="TT Firs Neue"/>
                <a:ea typeface="TT Firs Neue"/>
                <a:cs typeface="TT Firs Neue"/>
                <a:sym typeface="TT Firs Neue"/>
              </a:rPr>
              <a:t>https://polmed.pl/zdrowie/refluks-przelyku-jakie-sa-przyczyny-mozliwe-badania-i-leczenie/</a:t>
            </a:r>
          </a:p>
          <a:p>
            <a:pPr marL="561337" lvl="1" indent="-280669" algn="l">
              <a:lnSpc>
                <a:spcPts val="3639"/>
              </a:lnSpc>
              <a:buFont typeface="Arial"/>
              <a:buChar char="•"/>
            </a:pPr>
            <a:r>
              <a:rPr lang="en-US" sz="2599">
                <a:solidFill>
                  <a:srgbClr val="FFFFFF"/>
                </a:solidFill>
                <a:latin typeface="TT Firs Neue"/>
                <a:ea typeface="TT Firs Neue"/>
                <a:cs typeface="TT Firs Neue"/>
                <a:sym typeface="TT Firs Neue"/>
              </a:rPr>
              <a:t>https://supermenu.com.pl/blog/dieta-refluksowa-co-mozna-jesc-przy-refluksie/</a:t>
            </a:r>
          </a:p>
          <a:p>
            <a:pPr marL="561337" lvl="1" indent="-280669" algn="l">
              <a:lnSpc>
                <a:spcPts val="3639"/>
              </a:lnSpc>
              <a:buFont typeface="Arial"/>
              <a:buChar char="•"/>
            </a:pPr>
            <a:r>
              <a:rPr lang="en-US" sz="2599">
                <a:solidFill>
                  <a:srgbClr val="FFFFFF"/>
                </a:solidFill>
                <a:latin typeface="TT Firs Neue"/>
                <a:ea typeface="TT Firs Neue"/>
                <a:cs typeface="TT Firs Neue"/>
                <a:sym typeface="TT Firs Neue"/>
              </a:rPr>
              <a:t>https://dietetykanienazarty.pl</a:t>
            </a:r>
          </a:p>
          <a:p>
            <a:pPr marL="561337" lvl="1" indent="-280669" algn="l">
              <a:lnSpc>
                <a:spcPts val="3639"/>
              </a:lnSpc>
              <a:buFont typeface="Arial"/>
              <a:buChar char="•"/>
            </a:pPr>
            <a:r>
              <a:rPr lang="en-US" sz="2599">
                <a:solidFill>
                  <a:srgbClr val="FFFFFF"/>
                </a:solidFill>
                <a:latin typeface="TT Firs Neue"/>
                <a:ea typeface="TT Firs Neue"/>
                <a:cs typeface="TT Firs Neue"/>
                <a:sym typeface="TT Firs Neue"/>
              </a:rPr>
              <a:t>https://www.akademiadietetyki.pl/zmiana-stylu-zycia-i-diety-antidotum-na-refluks-przelyku-n-29.html</a:t>
            </a:r>
          </a:p>
          <a:p>
            <a:pPr marL="561337" lvl="1" indent="-280669" algn="l">
              <a:lnSpc>
                <a:spcPts val="3639"/>
              </a:lnSpc>
              <a:buFont typeface="Arial"/>
              <a:buChar char="•"/>
            </a:pPr>
            <a:r>
              <a:rPr lang="en-US" sz="2599">
                <a:solidFill>
                  <a:srgbClr val="FFFFFF"/>
                </a:solidFill>
                <a:latin typeface="TT Firs Neue"/>
                <a:ea typeface="TT Firs Neue"/>
                <a:cs typeface="TT Firs Neue"/>
                <a:sym typeface="TT Firs Neue"/>
              </a:rPr>
              <a:t>https://centrumrespo.pl/dietetyka-kliniczna/dieta-w-refluksie/</a:t>
            </a:r>
          </a:p>
        </p:txBody>
      </p:sp>
      <p:sp>
        <p:nvSpPr>
          <p:cNvPr id="7" name="pole tekstowe 6">
            <a:extLst>
              <a:ext uri="{FF2B5EF4-FFF2-40B4-BE49-F238E27FC236}">
                <a16:creationId xmlns:a16="http://schemas.microsoft.com/office/drawing/2014/main" id="{4A40397F-D2F6-9E7F-C09D-58880CC93CAC}"/>
              </a:ext>
            </a:extLst>
          </p:cNvPr>
          <p:cNvSpPr txBox="1"/>
          <p:nvPr/>
        </p:nvSpPr>
        <p:spPr>
          <a:xfrm>
            <a:off x="12954000" y="8801100"/>
            <a:ext cx="4419600" cy="369332"/>
          </a:xfrm>
          <a:prstGeom prst="rect">
            <a:avLst/>
          </a:prstGeom>
          <a:noFill/>
        </p:spPr>
        <p:txBody>
          <a:bodyPr wrap="square" rtlCol="0">
            <a:spAutoFit/>
          </a:bodyPr>
          <a:lstStyle/>
          <a:p>
            <a:r>
              <a:rPr lang="pl-PL" dirty="0"/>
              <a:t>Opracowanie: dr A. Czarnewicz-Kamińska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6DA"/>
        </a:solidFill>
        <a:effectLst/>
      </p:bgPr>
    </p:bg>
    <p:spTree>
      <p:nvGrpSpPr>
        <p:cNvPr id="1" name=""/>
        <p:cNvGrpSpPr/>
        <p:nvPr/>
      </p:nvGrpSpPr>
      <p:grpSpPr>
        <a:xfrm>
          <a:off x="0" y="0"/>
          <a:ext cx="0" cy="0"/>
          <a:chOff x="0" y="0"/>
          <a:chExt cx="0" cy="0"/>
        </a:xfrm>
      </p:grpSpPr>
      <p:sp>
        <p:nvSpPr>
          <p:cNvPr id="2" name="Freeform 2"/>
          <p:cNvSpPr/>
          <p:nvPr/>
        </p:nvSpPr>
        <p:spPr>
          <a:xfrm>
            <a:off x="662322" y="2994194"/>
            <a:ext cx="1226325" cy="1226325"/>
          </a:xfrm>
          <a:custGeom>
            <a:avLst/>
            <a:gdLst/>
            <a:ahLst/>
            <a:cxnLst/>
            <a:rect l="l" t="t" r="r" b="b"/>
            <a:pathLst>
              <a:path w="1226325" h="1226325">
                <a:moveTo>
                  <a:pt x="0" y="0"/>
                </a:moveTo>
                <a:lnTo>
                  <a:pt x="1226325" y="0"/>
                </a:lnTo>
                <a:lnTo>
                  <a:pt x="1226325" y="1226325"/>
                </a:lnTo>
                <a:lnTo>
                  <a:pt x="0" y="122632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TextBox 3"/>
          <p:cNvSpPr txBox="1"/>
          <p:nvPr/>
        </p:nvSpPr>
        <p:spPr>
          <a:xfrm>
            <a:off x="2533338" y="2909967"/>
            <a:ext cx="8435420" cy="6781801"/>
          </a:xfrm>
          <a:prstGeom prst="rect">
            <a:avLst/>
          </a:prstGeom>
        </p:spPr>
        <p:txBody>
          <a:bodyPr lIns="0" tIns="0" rIns="0" bIns="0" rtlCol="0" anchor="t">
            <a:spAutoFit/>
          </a:bodyPr>
          <a:lstStyle/>
          <a:p>
            <a:pPr algn="l">
              <a:lnSpc>
                <a:spcPts val="4199"/>
              </a:lnSpc>
            </a:pPr>
            <a:r>
              <a:rPr lang="en-US" sz="2999" b="1">
                <a:solidFill>
                  <a:srgbClr val="231F20"/>
                </a:solidFill>
                <a:latin typeface="TT Firs Neue Bold"/>
                <a:ea typeface="TT Firs Neue Bold"/>
                <a:cs typeface="TT Firs Neue Bold"/>
                <a:sym typeface="TT Firs Neue Bold"/>
              </a:rPr>
              <a:t>Choroba refluksowa przełyku</a:t>
            </a:r>
            <a:r>
              <a:rPr lang="en-US" sz="2999">
                <a:solidFill>
                  <a:srgbClr val="231F20"/>
                </a:solidFill>
                <a:latin typeface="TT Firs Neue"/>
                <a:ea typeface="TT Firs Neue"/>
                <a:cs typeface="TT Firs Neue"/>
                <a:sym typeface="TT Firs Neue"/>
              </a:rPr>
              <a:t>, </a:t>
            </a:r>
            <a:r>
              <a:rPr lang="en-US" sz="2999" b="1">
                <a:solidFill>
                  <a:srgbClr val="231F20"/>
                </a:solidFill>
                <a:latin typeface="TT Firs Neue Bold"/>
                <a:ea typeface="TT Firs Neue Bold"/>
                <a:cs typeface="TT Firs Neue Bold"/>
                <a:sym typeface="TT Firs Neue Bold"/>
              </a:rPr>
              <a:t>refluks żołądkowo-przełykowy</a:t>
            </a:r>
            <a:r>
              <a:rPr lang="en-US" sz="2999">
                <a:solidFill>
                  <a:srgbClr val="231F20"/>
                </a:solidFill>
                <a:latin typeface="TT Firs Neue"/>
                <a:ea typeface="TT Firs Neue"/>
                <a:cs typeface="TT Firs Neue"/>
                <a:sym typeface="TT Firs Neue"/>
              </a:rPr>
              <a:t> (GERD -Gastroesophageal Reflux Disease) to stan, w którym kwas żołądkowy cofa się do przełyku, powodując podrażnienia i stany zapalne błony śluzowej przełyku. W wyniku tego procesu dochodzi do:</a:t>
            </a:r>
          </a:p>
          <a:p>
            <a:pPr marL="647695" lvl="1" indent="-323848" algn="l">
              <a:lnSpc>
                <a:spcPts val="4199"/>
              </a:lnSpc>
              <a:buFont typeface="Arial"/>
              <a:buChar char="•"/>
            </a:pPr>
            <a:r>
              <a:rPr lang="en-US" sz="2999">
                <a:solidFill>
                  <a:srgbClr val="231F20"/>
                </a:solidFill>
                <a:latin typeface="TT Firs Neue"/>
                <a:ea typeface="TT Firs Neue"/>
                <a:cs typeface="TT Firs Neue"/>
                <a:sym typeface="TT Firs Neue"/>
              </a:rPr>
              <a:t>Zgagi</a:t>
            </a:r>
          </a:p>
          <a:p>
            <a:pPr marL="647695" lvl="1" indent="-323848" algn="l">
              <a:lnSpc>
                <a:spcPts val="4199"/>
              </a:lnSpc>
              <a:buFont typeface="Arial"/>
              <a:buChar char="•"/>
            </a:pPr>
            <a:r>
              <a:rPr lang="en-US" sz="2999">
                <a:solidFill>
                  <a:srgbClr val="231F20"/>
                </a:solidFill>
                <a:latin typeface="TT Firs Neue"/>
                <a:ea typeface="TT Firs Neue"/>
                <a:cs typeface="TT Firs Neue"/>
                <a:sym typeface="TT Firs Neue"/>
              </a:rPr>
              <a:t>Bólu w klatce piersiowej</a:t>
            </a:r>
          </a:p>
          <a:p>
            <a:pPr marL="647695" lvl="1" indent="-323848" algn="l">
              <a:lnSpc>
                <a:spcPts val="4199"/>
              </a:lnSpc>
              <a:buFont typeface="Arial"/>
              <a:buChar char="•"/>
            </a:pPr>
            <a:r>
              <a:rPr lang="en-US" sz="2999">
                <a:solidFill>
                  <a:srgbClr val="231F20"/>
                </a:solidFill>
                <a:latin typeface="TT Firs Neue"/>
                <a:ea typeface="TT Firs Neue"/>
                <a:cs typeface="TT Firs Neue"/>
                <a:sym typeface="TT Firs Neue"/>
              </a:rPr>
              <a:t>Trudności w połykaniu</a:t>
            </a:r>
          </a:p>
          <a:p>
            <a:pPr algn="l">
              <a:lnSpc>
                <a:spcPts val="4199"/>
              </a:lnSpc>
            </a:pPr>
            <a:r>
              <a:rPr lang="en-US" sz="2999">
                <a:solidFill>
                  <a:srgbClr val="231F20"/>
                </a:solidFill>
                <a:latin typeface="TT Firs Neue"/>
                <a:ea typeface="TT Firs Neue"/>
                <a:cs typeface="TT Firs Neue"/>
                <a:sym typeface="TT Firs Neue"/>
              </a:rPr>
              <a:t>W krajach rozwiniętych 20% populacji ma takie objawy przynajmniej raz w tygodniu, natomiast 10% odczuwa je codziennie.</a:t>
            </a:r>
          </a:p>
        </p:txBody>
      </p:sp>
      <p:sp>
        <p:nvSpPr>
          <p:cNvPr id="4" name="Freeform 4"/>
          <p:cNvSpPr/>
          <p:nvPr/>
        </p:nvSpPr>
        <p:spPr>
          <a:xfrm rot="4566901" flipH="1" flipV="1">
            <a:off x="9989217" y="-851028"/>
            <a:ext cx="9763661" cy="9385320"/>
          </a:xfrm>
          <a:custGeom>
            <a:avLst/>
            <a:gdLst/>
            <a:ahLst/>
            <a:cxnLst/>
            <a:rect l="l" t="t" r="r" b="b"/>
            <a:pathLst>
              <a:path w="9763661" h="9385320">
                <a:moveTo>
                  <a:pt x="9763661" y="9385320"/>
                </a:moveTo>
                <a:lnTo>
                  <a:pt x="0" y="9385320"/>
                </a:lnTo>
                <a:lnTo>
                  <a:pt x="0" y="0"/>
                </a:lnTo>
                <a:lnTo>
                  <a:pt x="9763661" y="0"/>
                </a:lnTo>
                <a:lnTo>
                  <a:pt x="9763661" y="9385320"/>
                </a:lnTo>
                <a:close/>
              </a:path>
            </a:pathLst>
          </a:custGeom>
          <a:blipFill>
            <a:blip r:embed="rId4">
              <a:alphaModFix amt="17000"/>
            </a:blip>
            <a:stretch>
              <a:fillRect/>
            </a:stretch>
          </a:blipFill>
        </p:spPr>
      </p:sp>
      <p:sp>
        <p:nvSpPr>
          <p:cNvPr id="5" name="Freeform 5"/>
          <p:cNvSpPr/>
          <p:nvPr/>
        </p:nvSpPr>
        <p:spPr>
          <a:xfrm>
            <a:off x="11342678" y="2994194"/>
            <a:ext cx="6338662" cy="6077658"/>
          </a:xfrm>
          <a:custGeom>
            <a:avLst/>
            <a:gdLst/>
            <a:ahLst/>
            <a:cxnLst/>
            <a:rect l="l" t="t" r="r" b="b"/>
            <a:pathLst>
              <a:path w="6338662" h="6077658">
                <a:moveTo>
                  <a:pt x="0" y="0"/>
                </a:moveTo>
                <a:lnTo>
                  <a:pt x="6338662" y="0"/>
                </a:lnTo>
                <a:lnTo>
                  <a:pt x="6338662" y="6077658"/>
                </a:lnTo>
                <a:lnTo>
                  <a:pt x="0" y="6077658"/>
                </a:lnTo>
                <a:lnTo>
                  <a:pt x="0" y="0"/>
                </a:lnTo>
                <a:close/>
              </a:path>
            </a:pathLst>
          </a:custGeom>
          <a:blipFill>
            <a:blip r:embed="rId5"/>
            <a:stretch>
              <a:fillRect/>
            </a:stretch>
          </a:blipFill>
        </p:spPr>
      </p:sp>
      <p:grpSp>
        <p:nvGrpSpPr>
          <p:cNvPr id="6" name="Group 6"/>
          <p:cNvGrpSpPr/>
          <p:nvPr/>
        </p:nvGrpSpPr>
        <p:grpSpPr>
          <a:xfrm>
            <a:off x="0" y="114300"/>
            <a:ext cx="10318840" cy="2030145"/>
            <a:chOff x="0" y="0"/>
            <a:chExt cx="2717719" cy="534688"/>
          </a:xfrm>
        </p:grpSpPr>
        <p:sp>
          <p:nvSpPr>
            <p:cNvPr id="7" name="Freeform 7"/>
            <p:cNvSpPr/>
            <p:nvPr/>
          </p:nvSpPr>
          <p:spPr>
            <a:xfrm>
              <a:off x="0" y="0"/>
              <a:ext cx="2717719" cy="534688"/>
            </a:xfrm>
            <a:custGeom>
              <a:avLst/>
              <a:gdLst/>
              <a:ahLst/>
              <a:cxnLst/>
              <a:rect l="l" t="t" r="r" b="b"/>
              <a:pathLst>
                <a:path w="2717719" h="534688">
                  <a:moveTo>
                    <a:pt x="38264" y="0"/>
                  </a:moveTo>
                  <a:lnTo>
                    <a:pt x="2679455" y="0"/>
                  </a:lnTo>
                  <a:cubicBezTo>
                    <a:pt x="2700588" y="0"/>
                    <a:pt x="2717719" y="17131"/>
                    <a:pt x="2717719" y="38264"/>
                  </a:cubicBezTo>
                  <a:lnTo>
                    <a:pt x="2717719" y="496424"/>
                  </a:lnTo>
                  <a:cubicBezTo>
                    <a:pt x="2717719" y="517557"/>
                    <a:pt x="2700588" y="534688"/>
                    <a:pt x="2679455" y="534688"/>
                  </a:cubicBezTo>
                  <a:lnTo>
                    <a:pt x="38264" y="534688"/>
                  </a:lnTo>
                  <a:cubicBezTo>
                    <a:pt x="17131" y="534688"/>
                    <a:pt x="0" y="517557"/>
                    <a:pt x="0" y="496424"/>
                  </a:cubicBezTo>
                  <a:lnTo>
                    <a:pt x="0" y="38264"/>
                  </a:lnTo>
                  <a:cubicBezTo>
                    <a:pt x="0" y="17131"/>
                    <a:pt x="17131" y="0"/>
                    <a:pt x="38264" y="0"/>
                  </a:cubicBezTo>
                  <a:close/>
                </a:path>
              </a:pathLst>
            </a:custGeom>
            <a:solidFill>
              <a:srgbClr val="F4D793"/>
            </a:solidFill>
          </p:spPr>
        </p:sp>
        <p:sp>
          <p:nvSpPr>
            <p:cNvPr id="8" name="TextBox 8"/>
            <p:cNvSpPr txBox="1"/>
            <p:nvPr/>
          </p:nvSpPr>
          <p:spPr>
            <a:xfrm>
              <a:off x="0" y="-47625"/>
              <a:ext cx="2717719" cy="582313"/>
            </a:xfrm>
            <a:prstGeom prst="rect">
              <a:avLst/>
            </a:prstGeom>
          </p:spPr>
          <p:txBody>
            <a:bodyPr lIns="50800" tIns="50800" rIns="50800" bIns="50800" rtlCol="0" anchor="ctr"/>
            <a:lstStyle/>
            <a:p>
              <a:pPr algn="ctr">
                <a:lnSpc>
                  <a:spcPts val="3360"/>
                </a:lnSpc>
              </a:pPr>
              <a:endParaRPr/>
            </a:p>
          </p:txBody>
        </p:sp>
      </p:grpSp>
      <p:sp>
        <p:nvSpPr>
          <p:cNvPr id="9" name="TextBox 9"/>
          <p:cNvSpPr txBox="1"/>
          <p:nvPr/>
        </p:nvSpPr>
        <p:spPr>
          <a:xfrm>
            <a:off x="662322" y="329486"/>
            <a:ext cx="12539814" cy="2114550"/>
          </a:xfrm>
          <a:prstGeom prst="rect">
            <a:avLst/>
          </a:prstGeom>
        </p:spPr>
        <p:txBody>
          <a:bodyPr lIns="0" tIns="0" rIns="0" bIns="0" rtlCol="0" anchor="t">
            <a:spAutoFit/>
          </a:bodyPr>
          <a:lstStyle/>
          <a:p>
            <a:pPr algn="l">
              <a:lnSpc>
                <a:spcPts val="7499"/>
              </a:lnSpc>
            </a:pPr>
            <a:r>
              <a:rPr lang="en-US" sz="7499" spc="-412" dirty="0" err="1">
                <a:solidFill>
                  <a:srgbClr val="231F20"/>
                </a:solidFill>
                <a:latin typeface="Heading Now 71-78"/>
                <a:ea typeface="Heading Now 71-78"/>
                <a:cs typeface="Heading Now 71-78"/>
                <a:sym typeface="Heading Now 71-78"/>
              </a:rPr>
              <a:t>Choroba</a:t>
            </a:r>
            <a:r>
              <a:rPr lang="en-US" sz="7499" spc="-412" dirty="0">
                <a:solidFill>
                  <a:srgbClr val="231F20"/>
                </a:solidFill>
                <a:latin typeface="Heading Now 71-78"/>
                <a:ea typeface="Heading Now 71-78"/>
                <a:cs typeface="Heading Now 71-78"/>
                <a:sym typeface="Heading Now 71-78"/>
              </a:rPr>
              <a:t> </a:t>
            </a:r>
            <a:r>
              <a:rPr lang="en-US" sz="7499" spc="-412" dirty="0" err="1">
                <a:solidFill>
                  <a:srgbClr val="231F20"/>
                </a:solidFill>
                <a:latin typeface="Heading Now 71-78"/>
                <a:ea typeface="Heading Now 71-78"/>
                <a:cs typeface="Heading Now 71-78"/>
                <a:sym typeface="Heading Now 71-78"/>
              </a:rPr>
              <a:t>refluksowa</a:t>
            </a:r>
            <a:r>
              <a:rPr lang="en-US" sz="7499" spc="-412" dirty="0">
                <a:solidFill>
                  <a:srgbClr val="231F20"/>
                </a:solidFill>
                <a:latin typeface="Heading Now 71-78"/>
                <a:ea typeface="Heading Now 71-78"/>
                <a:cs typeface="Heading Now 71-78"/>
                <a:sym typeface="Heading Now 71-78"/>
              </a:rPr>
              <a:t> </a:t>
            </a:r>
            <a:r>
              <a:rPr lang="en-US" sz="7499" spc="-412" dirty="0" err="1">
                <a:solidFill>
                  <a:srgbClr val="231F20"/>
                </a:solidFill>
                <a:latin typeface="Heading Now 71-78"/>
                <a:ea typeface="Heading Now 71-78"/>
                <a:cs typeface="Heading Now 71-78"/>
                <a:sym typeface="Heading Now 71-78"/>
              </a:rPr>
              <a:t>żołądka</a:t>
            </a:r>
            <a:endParaRPr lang="en-US" sz="7499" spc="-412" dirty="0">
              <a:solidFill>
                <a:srgbClr val="231F20"/>
              </a:solidFill>
              <a:latin typeface="Heading Now 71-78"/>
              <a:ea typeface="Heading Now 71-78"/>
              <a:cs typeface="Heading Now 71-78"/>
              <a:sym typeface="Heading Now 71-78"/>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6DA"/>
        </a:solidFill>
        <a:effectLst/>
      </p:bgPr>
    </p:bg>
    <p:spTree>
      <p:nvGrpSpPr>
        <p:cNvPr id="1" name=""/>
        <p:cNvGrpSpPr/>
        <p:nvPr/>
      </p:nvGrpSpPr>
      <p:grpSpPr>
        <a:xfrm>
          <a:off x="0" y="0"/>
          <a:ext cx="0" cy="0"/>
          <a:chOff x="0" y="0"/>
          <a:chExt cx="0" cy="0"/>
        </a:xfrm>
      </p:grpSpPr>
      <p:sp>
        <p:nvSpPr>
          <p:cNvPr id="2" name="Freeform 2"/>
          <p:cNvSpPr/>
          <p:nvPr/>
        </p:nvSpPr>
        <p:spPr>
          <a:xfrm>
            <a:off x="2319607" y="2646784"/>
            <a:ext cx="5750608" cy="5750608"/>
          </a:xfrm>
          <a:custGeom>
            <a:avLst/>
            <a:gdLst/>
            <a:ahLst/>
            <a:cxnLst/>
            <a:rect l="l" t="t" r="r" b="b"/>
            <a:pathLst>
              <a:path w="5750608" h="5750608">
                <a:moveTo>
                  <a:pt x="0" y="0"/>
                </a:moveTo>
                <a:lnTo>
                  <a:pt x="5750608" y="0"/>
                </a:lnTo>
                <a:lnTo>
                  <a:pt x="5750608" y="5750608"/>
                </a:lnTo>
                <a:lnTo>
                  <a:pt x="0" y="5750608"/>
                </a:lnTo>
                <a:lnTo>
                  <a:pt x="0" y="0"/>
                </a:lnTo>
                <a:close/>
              </a:path>
            </a:pathLst>
          </a:custGeom>
          <a:blipFill>
            <a:blip r:embed="rId2"/>
            <a:stretch>
              <a:fillRect/>
            </a:stretch>
          </a:blipFill>
        </p:spPr>
      </p:sp>
      <p:sp>
        <p:nvSpPr>
          <p:cNvPr id="3" name="Freeform 3"/>
          <p:cNvSpPr/>
          <p:nvPr/>
        </p:nvSpPr>
        <p:spPr>
          <a:xfrm>
            <a:off x="-7875960" y="2332345"/>
            <a:ext cx="9516565" cy="9147798"/>
          </a:xfrm>
          <a:custGeom>
            <a:avLst/>
            <a:gdLst/>
            <a:ahLst/>
            <a:cxnLst/>
            <a:rect l="l" t="t" r="r" b="b"/>
            <a:pathLst>
              <a:path w="9516565" h="9147798">
                <a:moveTo>
                  <a:pt x="0" y="0"/>
                </a:moveTo>
                <a:lnTo>
                  <a:pt x="9516565" y="0"/>
                </a:lnTo>
                <a:lnTo>
                  <a:pt x="9516565" y="9147798"/>
                </a:lnTo>
                <a:lnTo>
                  <a:pt x="0" y="9147798"/>
                </a:lnTo>
                <a:lnTo>
                  <a:pt x="0" y="0"/>
                </a:lnTo>
                <a:close/>
              </a:path>
            </a:pathLst>
          </a:custGeom>
          <a:blipFill>
            <a:blip r:embed="rId3">
              <a:alphaModFix amt="21999"/>
            </a:blip>
            <a:stretch>
              <a:fillRect/>
            </a:stretch>
          </a:blipFill>
        </p:spPr>
      </p:sp>
      <p:sp>
        <p:nvSpPr>
          <p:cNvPr id="4" name="Freeform 4"/>
          <p:cNvSpPr/>
          <p:nvPr/>
        </p:nvSpPr>
        <p:spPr>
          <a:xfrm rot="-5768269">
            <a:off x="14650528" y="-549267"/>
            <a:ext cx="4729465" cy="4546198"/>
          </a:xfrm>
          <a:custGeom>
            <a:avLst/>
            <a:gdLst/>
            <a:ahLst/>
            <a:cxnLst/>
            <a:rect l="l" t="t" r="r" b="b"/>
            <a:pathLst>
              <a:path w="4729465" h="4546198">
                <a:moveTo>
                  <a:pt x="0" y="0"/>
                </a:moveTo>
                <a:lnTo>
                  <a:pt x="4729465" y="0"/>
                </a:lnTo>
                <a:lnTo>
                  <a:pt x="4729465" y="4546198"/>
                </a:lnTo>
                <a:lnTo>
                  <a:pt x="0" y="4546198"/>
                </a:lnTo>
                <a:lnTo>
                  <a:pt x="0" y="0"/>
                </a:lnTo>
                <a:close/>
              </a:path>
            </a:pathLst>
          </a:custGeom>
          <a:blipFill>
            <a:blip r:embed="rId3">
              <a:alphaModFix amt="21999"/>
            </a:blip>
            <a:stretch>
              <a:fillRect/>
            </a:stretch>
          </a:blipFill>
        </p:spPr>
      </p:sp>
      <p:grpSp>
        <p:nvGrpSpPr>
          <p:cNvPr id="5" name="Group 5"/>
          <p:cNvGrpSpPr/>
          <p:nvPr/>
        </p:nvGrpSpPr>
        <p:grpSpPr>
          <a:xfrm>
            <a:off x="8973360" y="2976967"/>
            <a:ext cx="7332383" cy="5090242"/>
            <a:chOff x="0" y="0"/>
            <a:chExt cx="1931163" cy="1340640"/>
          </a:xfrm>
        </p:grpSpPr>
        <p:sp>
          <p:nvSpPr>
            <p:cNvPr id="6" name="Freeform 6"/>
            <p:cNvSpPr/>
            <p:nvPr/>
          </p:nvSpPr>
          <p:spPr>
            <a:xfrm>
              <a:off x="0" y="0"/>
              <a:ext cx="1931163" cy="1340640"/>
            </a:xfrm>
            <a:custGeom>
              <a:avLst/>
              <a:gdLst/>
              <a:ahLst/>
              <a:cxnLst/>
              <a:rect l="l" t="t" r="r" b="b"/>
              <a:pathLst>
                <a:path w="1931163" h="1340640">
                  <a:moveTo>
                    <a:pt x="53849" y="0"/>
                  </a:moveTo>
                  <a:lnTo>
                    <a:pt x="1877314" y="0"/>
                  </a:lnTo>
                  <a:cubicBezTo>
                    <a:pt x="1907054" y="0"/>
                    <a:pt x="1931163" y="24109"/>
                    <a:pt x="1931163" y="53849"/>
                  </a:cubicBezTo>
                  <a:lnTo>
                    <a:pt x="1931163" y="1286791"/>
                  </a:lnTo>
                  <a:cubicBezTo>
                    <a:pt x="1931163" y="1316531"/>
                    <a:pt x="1907054" y="1340640"/>
                    <a:pt x="1877314" y="1340640"/>
                  </a:cubicBezTo>
                  <a:lnTo>
                    <a:pt x="53849" y="1340640"/>
                  </a:lnTo>
                  <a:cubicBezTo>
                    <a:pt x="24109" y="1340640"/>
                    <a:pt x="0" y="1316531"/>
                    <a:pt x="0" y="1286791"/>
                  </a:cubicBezTo>
                  <a:lnTo>
                    <a:pt x="0" y="53849"/>
                  </a:lnTo>
                  <a:cubicBezTo>
                    <a:pt x="0" y="24109"/>
                    <a:pt x="24109" y="0"/>
                    <a:pt x="53849" y="0"/>
                  </a:cubicBezTo>
                  <a:close/>
                </a:path>
              </a:pathLst>
            </a:custGeom>
            <a:solidFill>
              <a:srgbClr val="F4D793"/>
            </a:solidFill>
          </p:spPr>
        </p:sp>
        <p:sp>
          <p:nvSpPr>
            <p:cNvPr id="7" name="TextBox 7"/>
            <p:cNvSpPr txBox="1"/>
            <p:nvPr/>
          </p:nvSpPr>
          <p:spPr>
            <a:xfrm>
              <a:off x="0" y="-47625"/>
              <a:ext cx="1931163" cy="1388265"/>
            </a:xfrm>
            <a:prstGeom prst="rect">
              <a:avLst/>
            </a:prstGeom>
          </p:spPr>
          <p:txBody>
            <a:bodyPr lIns="50800" tIns="50800" rIns="50800" bIns="50800" rtlCol="0" anchor="ctr"/>
            <a:lstStyle/>
            <a:p>
              <a:pPr algn="ctr">
                <a:lnSpc>
                  <a:spcPts val="3360"/>
                </a:lnSpc>
              </a:pPr>
              <a:endParaRPr/>
            </a:p>
          </p:txBody>
        </p:sp>
      </p:grpSp>
      <p:grpSp>
        <p:nvGrpSpPr>
          <p:cNvPr id="8" name="Group 8"/>
          <p:cNvGrpSpPr/>
          <p:nvPr/>
        </p:nvGrpSpPr>
        <p:grpSpPr>
          <a:xfrm>
            <a:off x="1028700" y="134244"/>
            <a:ext cx="9355729" cy="2198101"/>
            <a:chOff x="0" y="0"/>
            <a:chExt cx="2464060" cy="578924"/>
          </a:xfrm>
        </p:grpSpPr>
        <p:sp>
          <p:nvSpPr>
            <p:cNvPr id="9" name="Freeform 9"/>
            <p:cNvSpPr/>
            <p:nvPr/>
          </p:nvSpPr>
          <p:spPr>
            <a:xfrm>
              <a:off x="0" y="0"/>
              <a:ext cx="2464060" cy="578924"/>
            </a:xfrm>
            <a:custGeom>
              <a:avLst/>
              <a:gdLst/>
              <a:ahLst/>
              <a:cxnLst/>
              <a:rect l="l" t="t" r="r" b="b"/>
              <a:pathLst>
                <a:path w="2464060" h="578924">
                  <a:moveTo>
                    <a:pt x="42203" y="0"/>
                  </a:moveTo>
                  <a:lnTo>
                    <a:pt x="2421857" y="0"/>
                  </a:lnTo>
                  <a:cubicBezTo>
                    <a:pt x="2445165" y="0"/>
                    <a:pt x="2464060" y="18895"/>
                    <a:pt x="2464060" y="42203"/>
                  </a:cubicBezTo>
                  <a:lnTo>
                    <a:pt x="2464060" y="536721"/>
                  </a:lnTo>
                  <a:cubicBezTo>
                    <a:pt x="2464060" y="560029"/>
                    <a:pt x="2445165" y="578924"/>
                    <a:pt x="2421857" y="578924"/>
                  </a:cubicBezTo>
                  <a:lnTo>
                    <a:pt x="42203" y="578924"/>
                  </a:lnTo>
                  <a:cubicBezTo>
                    <a:pt x="18895" y="578924"/>
                    <a:pt x="0" y="560029"/>
                    <a:pt x="0" y="536721"/>
                  </a:cubicBezTo>
                  <a:lnTo>
                    <a:pt x="0" y="42203"/>
                  </a:lnTo>
                  <a:cubicBezTo>
                    <a:pt x="0" y="18895"/>
                    <a:pt x="18895" y="0"/>
                    <a:pt x="42203" y="0"/>
                  </a:cubicBezTo>
                  <a:close/>
                </a:path>
              </a:pathLst>
            </a:custGeom>
            <a:solidFill>
              <a:srgbClr val="F4D793"/>
            </a:solidFill>
          </p:spPr>
        </p:sp>
        <p:sp>
          <p:nvSpPr>
            <p:cNvPr id="10" name="TextBox 10"/>
            <p:cNvSpPr txBox="1"/>
            <p:nvPr/>
          </p:nvSpPr>
          <p:spPr>
            <a:xfrm>
              <a:off x="0" y="-47625"/>
              <a:ext cx="2464060" cy="626549"/>
            </a:xfrm>
            <a:prstGeom prst="rect">
              <a:avLst/>
            </a:prstGeom>
          </p:spPr>
          <p:txBody>
            <a:bodyPr lIns="50800" tIns="50800" rIns="50800" bIns="50800" rtlCol="0" anchor="ctr"/>
            <a:lstStyle/>
            <a:p>
              <a:pPr algn="ctr">
                <a:lnSpc>
                  <a:spcPts val="3360"/>
                </a:lnSpc>
              </a:pPr>
              <a:endParaRPr/>
            </a:p>
          </p:txBody>
        </p:sp>
      </p:grpSp>
      <p:sp>
        <p:nvSpPr>
          <p:cNvPr id="11" name="TextBox 11"/>
          <p:cNvSpPr txBox="1"/>
          <p:nvPr/>
        </p:nvSpPr>
        <p:spPr>
          <a:xfrm>
            <a:off x="1028700" y="428914"/>
            <a:ext cx="10492704" cy="1068070"/>
          </a:xfrm>
          <a:prstGeom prst="rect">
            <a:avLst/>
          </a:prstGeom>
        </p:spPr>
        <p:txBody>
          <a:bodyPr lIns="0" tIns="0" rIns="0" bIns="0" rtlCol="0" anchor="t">
            <a:spAutoFit/>
          </a:bodyPr>
          <a:lstStyle/>
          <a:p>
            <a:pPr algn="l">
              <a:lnSpc>
                <a:spcPts val="6800"/>
              </a:lnSpc>
            </a:pPr>
            <a:r>
              <a:rPr lang="en-US" sz="6800" spc="-374">
                <a:solidFill>
                  <a:srgbClr val="0B0A0A"/>
                </a:solidFill>
                <a:latin typeface="Heading Now 71-78"/>
                <a:ea typeface="Heading Now 71-78"/>
                <a:cs typeface="Heading Now 71-78"/>
                <a:sym typeface="Heading Now 71-78"/>
              </a:rPr>
              <a:t>,,Choroba Bazyliszka’’</a:t>
            </a:r>
          </a:p>
        </p:txBody>
      </p:sp>
      <p:sp>
        <p:nvSpPr>
          <p:cNvPr id="12" name="TextBox 12"/>
          <p:cNvSpPr txBox="1"/>
          <p:nvPr/>
        </p:nvSpPr>
        <p:spPr>
          <a:xfrm>
            <a:off x="9192747" y="3226076"/>
            <a:ext cx="7112996" cy="4592025"/>
          </a:xfrm>
          <a:prstGeom prst="rect">
            <a:avLst/>
          </a:prstGeom>
        </p:spPr>
        <p:txBody>
          <a:bodyPr lIns="0" tIns="0" rIns="0" bIns="0" rtlCol="0" anchor="t">
            <a:spAutoFit/>
          </a:bodyPr>
          <a:lstStyle/>
          <a:p>
            <a:pPr marL="593778" lvl="1" indent="-296889" algn="l">
              <a:lnSpc>
                <a:spcPts val="3300"/>
              </a:lnSpc>
              <a:buFont typeface="Arial"/>
              <a:buChar char="•"/>
            </a:pPr>
            <a:r>
              <a:rPr lang="en-US" sz="2750">
                <a:solidFill>
                  <a:srgbClr val="0B0A0A"/>
                </a:solidFill>
                <a:latin typeface="TT Firs Neue"/>
                <a:ea typeface="TT Firs Neue"/>
                <a:cs typeface="TT Firs Neue"/>
                <a:sym typeface="TT Firs Neue"/>
              </a:rPr>
              <a:t>Choroba Bazyliszka nie jest terminem medycznym, lecz odnosi się do potocznego nazewnictwa niektórych objawów choroby refluksowej żołądka, takich jak zgaga, która może być interpretowana jako "ognisty" symptom. Prawidłowy termin to choroba refluksowa przełyku. Może ona prowadzić do uszkodzenia przełyku, stanu zapalnego, a nawet przerodzić się w raka przełyku.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6DA"/>
        </a:solidFill>
        <a:effectLst/>
      </p:bgPr>
    </p:bg>
    <p:spTree>
      <p:nvGrpSpPr>
        <p:cNvPr id="1" name=""/>
        <p:cNvGrpSpPr/>
        <p:nvPr/>
      </p:nvGrpSpPr>
      <p:grpSpPr>
        <a:xfrm>
          <a:off x="0" y="0"/>
          <a:ext cx="0" cy="0"/>
          <a:chOff x="0" y="0"/>
          <a:chExt cx="0" cy="0"/>
        </a:xfrm>
      </p:grpSpPr>
      <p:sp>
        <p:nvSpPr>
          <p:cNvPr id="2" name="Freeform 2"/>
          <p:cNvSpPr/>
          <p:nvPr/>
        </p:nvSpPr>
        <p:spPr>
          <a:xfrm>
            <a:off x="1693220" y="1817310"/>
            <a:ext cx="10231518" cy="9835047"/>
          </a:xfrm>
          <a:custGeom>
            <a:avLst/>
            <a:gdLst/>
            <a:ahLst/>
            <a:cxnLst/>
            <a:rect l="l" t="t" r="r" b="b"/>
            <a:pathLst>
              <a:path w="10231518" h="9835047">
                <a:moveTo>
                  <a:pt x="0" y="0"/>
                </a:moveTo>
                <a:lnTo>
                  <a:pt x="10231518" y="0"/>
                </a:lnTo>
                <a:lnTo>
                  <a:pt x="10231518" y="9835046"/>
                </a:lnTo>
                <a:lnTo>
                  <a:pt x="0" y="9835046"/>
                </a:lnTo>
                <a:lnTo>
                  <a:pt x="0" y="0"/>
                </a:lnTo>
                <a:close/>
              </a:path>
            </a:pathLst>
          </a:custGeom>
          <a:blipFill>
            <a:blip r:embed="rId2">
              <a:alphaModFix amt="14000"/>
            </a:blip>
            <a:stretch>
              <a:fillRect/>
            </a:stretch>
          </a:blipFill>
        </p:spPr>
      </p:sp>
      <p:sp>
        <p:nvSpPr>
          <p:cNvPr id="3" name="Freeform 3"/>
          <p:cNvSpPr/>
          <p:nvPr/>
        </p:nvSpPr>
        <p:spPr>
          <a:xfrm rot="4566901" flipH="1" flipV="1">
            <a:off x="13745280" y="-1222059"/>
            <a:ext cx="6820067" cy="6555789"/>
          </a:xfrm>
          <a:custGeom>
            <a:avLst/>
            <a:gdLst/>
            <a:ahLst/>
            <a:cxnLst/>
            <a:rect l="l" t="t" r="r" b="b"/>
            <a:pathLst>
              <a:path w="6820067" h="6555789">
                <a:moveTo>
                  <a:pt x="6820067" y="6555789"/>
                </a:moveTo>
                <a:lnTo>
                  <a:pt x="0" y="6555789"/>
                </a:lnTo>
                <a:lnTo>
                  <a:pt x="0" y="0"/>
                </a:lnTo>
                <a:lnTo>
                  <a:pt x="6820067" y="0"/>
                </a:lnTo>
                <a:lnTo>
                  <a:pt x="6820067" y="6555789"/>
                </a:lnTo>
                <a:close/>
              </a:path>
            </a:pathLst>
          </a:custGeom>
          <a:blipFill>
            <a:blip r:embed="rId2">
              <a:alphaModFix amt="17000"/>
            </a:blip>
            <a:stretch>
              <a:fillRect/>
            </a:stretch>
          </a:blipFill>
        </p:spPr>
      </p:sp>
      <p:grpSp>
        <p:nvGrpSpPr>
          <p:cNvPr id="4" name="Group 4"/>
          <p:cNvGrpSpPr/>
          <p:nvPr/>
        </p:nvGrpSpPr>
        <p:grpSpPr>
          <a:xfrm>
            <a:off x="-172354" y="405460"/>
            <a:ext cx="7990612" cy="2417495"/>
            <a:chOff x="0" y="0"/>
            <a:chExt cx="2104523" cy="636706"/>
          </a:xfrm>
        </p:grpSpPr>
        <p:sp>
          <p:nvSpPr>
            <p:cNvPr id="5" name="Freeform 5"/>
            <p:cNvSpPr/>
            <p:nvPr/>
          </p:nvSpPr>
          <p:spPr>
            <a:xfrm>
              <a:off x="0" y="0"/>
              <a:ext cx="2104523" cy="636706"/>
            </a:xfrm>
            <a:custGeom>
              <a:avLst/>
              <a:gdLst/>
              <a:ahLst/>
              <a:cxnLst/>
              <a:rect l="l" t="t" r="r" b="b"/>
              <a:pathLst>
                <a:path w="2104523" h="636706">
                  <a:moveTo>
                    <a:pt x="49413" y="0"/>
                  </a:moveTo>
                  <a:lnTo>
                    <a:pt x="2055111" y="0"/>
                  </a:lnTo>
                  <a:cubicBezTo>
                    <a:pt x="2068216" y="0"/>
                    <a:pt x="2080784" y="5206"/>
                    <a:pt x="2090051" y="14473"/>
                  </a:cubicBezTo>
                  <a:cubicBezTo>
                    <a:pt x="2099317" y="23739"/>
                    <a:pt x="2104523" y="36308"/>
                    <a:pt x="2104523" y="49413"/>
                  </a:cubicBezTo>
                  <a:lnTo>
                    <a:pt x="2104523" y="587294"/>
                  </a:lnTo>
                  <a:cubicBezTo>
                    <a:pt x="2104523" y="614584"/>
                    <a:pt x="2082400" y="636706"/>
                    <a:pt x="2055111" y="636706"/>
                  </a:cubicBezTo>
                  <a:lnTo>
                    <a:pt x="49413" y="636706"/>
                  </a:lnTo>
                  <a:cubicBezTo>
                    <a:pt x="22123" y="636706"/>
                    <a:pt x="0" y="614584"/>
                    <a:pt x="0" y="587294"/>
                  </a:cubicBezTo>
                  <a:lnTo>
                    <a:pt x="0" y="49413"/>
                  </a:lnTo>
                  <a:cubicBezTo>
                    <a:pt x="0" y="22123"/>
                    <a:pt x="22123" y="0"/>
                    <a:pt x="49413" y="0"/>
                  </a:cubicBezTo>
                  <a:close/>
                </a:path>
              </a:pathLst>
            </a:custGeom>
            <a:solidFill>
              <a:srgbClr val="F4D793"/>
            </a:solidFill>
          </p:spPr>
        </p:sp>
        <p:sp>
          <p:nvSpPr>
            <p:cNvPr id="6" name="TextBox 6"/>
            <p:cNvSpPr txBox="1"/>
            <p:nvPr/>
          </p:nvSpPr>
          <p:spPr>
            <a:xfrm>
              <a:off x="0" y="-47625"/>
              <a:ext cx="2104523" cy="684331"/>
            </a:xfrm>
            <a:prstGeom prst="rect">
              <a:avLst/>
            </a:prstGeom>
          </p:spPr>
          <p:txBody>
            <a:bodyPr lIns="50800" tIns="50800" rIns="50800" bIns="50800" rtlCol="0" anchor="ctr"/>
            <a:lstStyle/>
            <a:p>
              <a:pPr algn="ctr">
                <a:lnSpc>
                  <a:spcPts val="3360"/>
                </a:lnSpc>
              </a:pPr>
              <a:endParaRPr/>
            </a:p>
          </p:txBody>
        </p:sp>
      </p:grpSp>
      <p:sp>
        <p:nvSpPr>
          <p:cNvPr id="7" name="Freeform 7"/>
          <p:cNvSpPr/>
          <p:nvPr/>
        </p:nvSpPr>
        <p:spPr>
          <a:xfrm>
            <a:off x="11148710" y="2055835"/>
            <a:ext cx="5521415" cy="5383379"/>
          </a:xfrm>
          <a:custGeom>
            <a:avLst/>
            <a:gdLst/>
            <a:ahLst/>
            <a:cxnLst/>
            <a:rect l="l" t="t" r="r" b="b"/>
            <a:pathLst>
              <a:path w="5521415" h="5383379">
                <a:moveTo>
                  <a:pt x="0" y="0"/>
                </a:moveTo>
                <a:lnTo>
                  <a:pt x="5521414" y="0"/>
                </a:lnTo>
                <a:lnTo>
                  <a:pt x="5521414" y="5383379"/>
                </a:lnTo>
                <a:lnTo>
                  <a:pt x="0" y="5383379"/>
                </a:lnTo>
                <a:lnTo>
                  <a:pt x="0" y="0"/>
                </a:lnTo>
                <a:close/>
              </a:path>
            </a:pathLst>
          </a:custGeom>
          <a:blipFill>
            <a:blip r:embed="rId3"/>
            <a:stretch>
              <a:fillRect/>
            </a:stretch>
          </a:blipFill>
        </p:spPr>
      </p:sp>
      <p:sp>
        <p:nvSpPr>
          <p:cNvPr id="8" name="Freeform 8"/>
          <p:cNvSpPr/>
          <p:nvPr/>
        </p:nvSpPr>
        <p:spPr>
          <a:xfrm>
            <a:off x="1693220" y="3281624"/>
            <a:ext cx="4934781" cy="5132172"/>
          </a:xfrm>
          <a:custGeom>
            <a:avLst/>
            <a:gdLst/>
            <a:ahLst/>
            <a:cxnLst/>
            <a:rect l="l" t="t" r="r" b="b"/>
            <a:pathLst>
              <a:path w="4934781" h="5132172">
                <a:moveTo>
                  <a:pt x="0" y="0"/>
                </a:moveTo>
                <a:lnTo>
                  <a:pt x="4934781" y="0"/>
                </a:lnTo>
                <a:lnTo>
                  <a:pt x="4934781" y="5132172"/>
                </a:lnTo>
                <a:lnTo>
                  <a:pt x="0" y="5132172"/>
                </a:lnTo>
                <a:lnTo>
                  <a:pt x="0" y="0"/>
                </a:lnTo>
                <a:close/>
              </a:path>
            </a:pathLst>
          </a:custGeom>
          <a:blipFill>
            <a:blip r:embed="rId4"/>
            <a:stretch>
              <a:fillRect/>
            </a:stretch>
          </a:blipFill>
        </p:spPr>
      </p:sp>
      <p:sp>
        <p:nvSpPr>
          <p:cNvPr id="9" name="TextBox 9"/>
          <p:cNvSpPr txBox="1"/>
          <p:nvPr/>
        </p:nvSpPr>
        <p:spPr>
          <a:xfrm>
            <a:off x="488249" y="551835"/>
            <a:ext cx="6320730" cy="1925320"/>
          </a:xfrm>
          <a:prstGeom prst="rect">
            <a:avLst/>
          </a:prstGeom>
        </p:spPr>
        <p:txBody>
          <a:bodyPr lIns="0" tIns="0" rIns="0" bIns="0" rtlCol="0" anchor="t">
            <a:spAutoFit/>
          </a:bodyPr>
          <a:lstStyle/>
          <a:p>
            <a:pPr algn="l">
              <a:lnSpc>
                <a:spcPts val="6800"/>
              </a:lnSpc>
            </a:pPr>
            <a:r>
              <a:rPr lang="en-US" sz="6800" spc="-374">
                <a:solidFill>
                  <a:srgbClr val="0B0A0A"/>
                </a:solidFill>
                <a:latin typeface="Heading Now 71-78"/>
                <a:ea typeface="Heading Now 71-78"/>
                <a:cs typeface="Heading Now 71-78"/>
                <a:sym typeface="Heading Now 71-78"/>
              </a:rPr>
              <a:t>Obraz endoskopowy</a:t>
            </a:r>
          </a:p>
        </p:txBody>
      </p:sp>
      <p:sp>
        <p:nvSpPr>
          <p:cNvPr id="10" name="TextBox 10"/>
          <p:cNvSpPr txBox="1"/>
          <p:nvPr/>
        </p:nvSpPr>
        <p:spPr>
          <a:xfrm>
            <a:off x="1693220" y="8772525"/>
            <a:ext cx="5218555" cy="981075"/>
          </a:xfrm>
          <a:prstGeom prst="rect">
            <a:avLst/>
          </a:prstGeom>
        </p:spPr>
        <p:txBody>
          <a:bodyPr lIns="0" tIns="0" rIns="0" bIns="0" rtlCol="0" anchor="t">
            <a:spAutoFit/>
          </a:bodyPr>
          <a:lstStyle/>
          <a:p>
            <a:pPr algn="l">
              <a:lnSpc>
                <a:spcPts val="3959"/>
              </a:lnSpc>
            </a:pPr>
            <a:r>
              <a:rPr lang="en-US" sz="3299">
                <a:solidFill>
                  <a:srgbClr val="0B0A0A"/>
                </a:solidFill>
                <a:latin typeface="TT Firs Neue"/>
                <a:ea typeface="TT Firs Neue"/>
                <a:cs typeface="TT Firs Neue"/>
                <a:sym typeface="TT Firs Neue"/>
              </a:rPr>
              <a:t>Zapalenia przełyku – widoczne nadżerki</a:t>
            </a:r>
          </a:p>
        </p:txBody>
      </p:sp>
      <p:sp>
        <p:nvSpPr>
          <p:cNvPr id="11" name="TextBox 11"/>
          <p:cNvSpPr txBox="1"/>
          <p:nvPr/>
        </p:nvSpPr>
        <p:spPr>
          <a:xfrm>
            <a:off x="9144000" y="7653337"/>
            <a:ext cx="8851866" cy="2228850"/>
          </a:xfrm>
          <a:prstGeom prst="rect">
            <a:avLst/>
          </a:prstGeom>
        </p:spPr>
        <p:txBody>
          <a:bodyPr lIns="0" tIns="0" rIns="0" bIns="0" rtlCol="0" anchor="t">
            <a:spAutoFit/>
          </a:bodyPr>
          <a:lstStyle/>
          <a:p>
            <a:pPr algn="l">
              <a:lnSpc>
                <a:spcPts val="3599"/>
              </a:lnSpc>
            </a:pPr>
            <a:r>
              <a:rPr lang="en-US" sz="2999">
                <a:solidFill>
                  <a:srgbClr val="0B0A0A"/>
                </a:solidFill>
                <a:latin typeface="TT Firs Neue"/>
                <a:ea typeface="TT Firs Neue"/>
                <a:cs typeface="TT Firs Neue"/>
                <a:sym typeface="TT Firs Neue"/>
              </a:rPr>
              <a:t>Obraz zwężenia blisko połączenia przełyku z żołądkiem. Jest ono spowodowane przewlekłym refluksem żołądkowo-przełykowym. Jest to jedna z najczęstszych przyczyn dysfagii (trudności w połykaniu).</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6DA"/>
        </a:solidFill>
        <a:effectLst/>
      </p:bgPr>
    </p:bg>
    <p:spTree>
      <p:nvGrpSpPr>
        <p:cNvPr id="1" name=""/>
        <p:cNvGrpSpPr/>
        <p:nvPr/>
      </p:nvGrpSpPr>
      <p:grpSpPr>
        <a:xfrm>
          <a:off x="0" y="0"/>
          <a:ext cx="0" cy="0"/>
          <a:chOff x="0" y="0"/>
          <a:chExt cx="0" cy="0"/>
        </a:xfrm>
      </p:grpSpPr>
      <p:sp>
        <p:nvSpPr>
          <p:cNvPr id="2" name="Freeform 2"/>
          <p:cNvSpPr/>
          <p:nvPr/>
        </p:nvSpPr>
        <p:spPr>
          <a:xfrm rot="5895795">
            <a:off x="13145653" y="-1055360"/>
            <a:ext cx="6271358" cy="6028343"/>
          </a:xfrm>
          <a:custGeom>
            <a:avLst/>
            <a:gdLst/>
            <a:ahLst/>
            <a:cxnLst/>
            <a:rect l="l" t="t" r="r" b="b"/>
            <a:pathLst>
              <a:path w="6271358" h="6028343">
                <a:moveTo>
                  <a:pt x="0" y="0"/>
                </a:moveTo>
                <a:lnTo>
                  <a:pt x="6271358" y="0"/>
                </a:lnTo>
                <a:lnTo>
                  <a:pt x="6271358" y="6028343"/>
                </a:lnTo>
                <a:lnTo>
                  <a:pt x="0" y="6028343"/>
                </a:lnTo>
                <a:lnTo>
                  <a:pt x="0" y="0"/>
                </a:lnTo>
                <a:close/>
              </a:path>
            </a:pathLst>
          </a:custGeom>
          <a:blipFill>
            <a:blip r:embed="rId2">
              <a:alphaModFix amt="21999"/>
            </a:blip>
            <a:stretch>
              <a:fillRect/>
            </a:stretch>
          </a:blipFill>
        </p:spPr>
      </p:sp>
      <p:grpSp>
        <p:nvGrpSpPr>
          <p:cNvPr id="3" name="Group 3"/>
          <p:cNvGrpSpPr/>
          <p:nvPr/>
        </p:nvGrpSpPr>
        <p:grpSpPr>
          <a:xfrm>
            <a:off x="9144000" y="1464166"/>
            <a:ext cx="7657222" cy="7358669"/>
            <a:chOff x="0" y="0"/>
            <a:chExt cx="2016717" cy="1938086"/>
          </a:xfrm>
        </p:grpSpPr>
        <p:sp>
          <p:nvSpPr>
            <p:cNvPr id="4" name="Freeform 4"/>
            <p:cNvSpPr/>
            <p:nvPr/>
          </p:nvSpPr>
          <p:spPr>
            <a:xfrm>
              <a:off x="0" y="0"/>
              <a:ext cx="2016717" cy="1938086"/>
            </a:xfrm>
            <a:custGeom>
              <a:avLst/>
              <a:gdLst/>
              <a:ahLst/>
              <a:cxnLst/>
              <a:rect l="l" t="t" r="r" b="b"/>
              <a:pathLst>
                <a:path w="2016717" h="1938086">
                  <a:moveTo>
                    <a:pt x="51564" y="0"/>
                  </a:moveTo>
                  <a:lnTo>
                    <a:pt x="1965153" y="0"/>
                  </a:lnTo>
                  <a:cubicBezTo>
                    <a:pt x="1993631" y="0"/>
                    <a:pt x="2016717" y="23086"/>
                    <a:pt x="2016717" y="51564"/>
                  </a:cubicBezTo>
                  <a:lnTo>
                    <a:pt x="2016717" y="1886521"/>
                  </a:lnTo>
                  <a:cubicBezTo>
                    <a:pt x="2016717" y="1915000"/>
                    <a:pt x="1993631" y="1938086"/>
                    <a:pt x="1965153" y="1938086"/>
                  </a:cubicBezTo>
                  <a:lnTo>
                    <a:pt x="51564" y="1938086"/>
                  </a:lnTo>
                  <a:cubicBezTo>
                    <a:pt x="23086" y="1938086"/>
                    <a:pt x="0" y="1915000"/>
                    <a:pt x="0" y="1886521"/>
                  </a:cubicBezTo>
                  <a:lnTo>
                    <a:pt x="0" y="51564"/>
                  </a:lnTo>
                  <a:cubicBezTo>
                    <a:pt x="0" y="23086"/>
                    <a:pt x="23086" y="0"/>
                    <a:pt x="51564" y="0"/>
                  </a:cubicBezTo>
                  <a:close/>
                </a:path>
              </a:pathLst>
            </a:custGeom>
            <a:solidFill>
              <a:srgbClr val="F4D793"/>
            </a:solidFill>
          </p:spPr>
        </p:sp>
        <p:sp>
          <p:nvSpPr>
            <p:cNvPr id="5" name="TextBox 5"/>
            <p:cNvSpPr txBox="1"/>
            <p:nvPr/>
          </p:nvSpPr>
          <p:spPr>
            <a:xfrm>
              <a:off x="0" y="-47625"/>
              <a:ext cx="2016717" cy="1985711"/>
            </a:xfrm>
            <a:prstGeom prst="rect">
              <a:avLst/>
            </a:prstGeom>
          </p:spPr>
          <p:txBody>
            <a:bodyPr lIns="50800" tIns="50800" rIns="50800" bIns="50800" rtlCol="0" anchor="ctr"/>
            <a:lstStyle/>
            <a:p>
              <a:pPr algn="ctr">
                <a:lnSpc>
                  <a:spcPts val="3360"/>
                </a:lnSpc>
              </a:pPr>
              <a:endParaRPr/>
            </a:p>
          </p:txBody>
        </p:sp>
      </p:grpSp>
      <p:sp>
        <p:nvSpPr>
          <p:cNvPr id="6" name="Freeform 6"/>
          <p:cNvSpPr/>
          <p:nvPr/>
        </p:nvSpPr>
        <p:spPr>
          <a:xfrm>
            <a:off x="617752" y="1028700"/>
            <a:ext cx="8278598" cy="5908849"/>
          </a:xfrm>
          <a:custGeom>
            <a:avLst/>
            <a:gdLst/>
            <a:ahLst/>
            <a:cxnLst/>
            <a:rect l="l" t="t" r="r" b="b"/>
            <a:pathLst>
              <a:path w="8278598" h="5908849">
                <a:moveTo>
                  <a:pt x="0" y="0"/>
                </a:moveTo>
                <a:lnTo>
                  <a:pt x="8278598" y="0"/>
                </a:lnTo>
                <a:lnTo>
                  <a:pt x="8278598" y="5908849"/>
                </a:lnTo>
                <a:lnTo>
                  <a:pt x="0" y="5908849"/>
                </a:lnTo>
                <a:lnTo>
                  <a:pt x="0" y="0"/>
                </a:lnTo>
                <a:close/>
              </a:path>
            </a:pathLst>
          </a:custGeom>
          <a:blipFill>
            <a:blip r:embed="rId3"/>
            <a:stretch>
              <a:fillRect/>
            </a:stretch>
          </a:blipFill>
        </p:spPr>
      </p:sp>
      <p:sp>
        <p:nvSpPr>
          <p:cNvPr id="7" name="TextBox 7"/>
          <p:cNvSpPr txBox="1"/>
          <p:nvPr/>
        </p:nvSpPr>
        <p:spPr>
          <a:xfrm>
            <a:off x="9704575" y="2298699"/>
            <a:ext cx="6286426" cy="5613401"/>
          </a:xfrm>
          <a:prstGeom prst="rect">
            <a:avLst/>
          </a:prstGeom>
        </p:spPr>
        <p:txBody>
          <a:bodyPr lIns="0" tIns="0" rIns="0" bIns="0" rtlCol="0" anchor="t">
            <a:spAutoFit/>
          </a:bodyPr>
          <a:lstStyle/>
          <a:p>
            <a:pPr algn="l">
              <a:lnSpc>
                <a:spcPts val="5599"/>
              </a:lnSpc>
            </a:pPr>
            <a:r>
              <a:rPr lang="en-US" sz="3999">
                <a:solidFill>
                  <a:srgbClr val="0B0A0A"/>
                </a:solidFill>
                <a:latin typeface="TT Firs Neue"/>
                <a:ea typeface="TT Firs Neue"/>
                <a:cs typeface="TT Firs Neue"/>
                <a:sym typeface="TT Firs Neue"/>
              </a:rPr>
              <a:t>Refluks to cofanie się treści żołądkowej (kwasu) z żołądka do przełyku przez osłabiony zwieracz przełyku, który powinien trzymać zawartość żołądka w odpowiednim miejscu.</a:t>
            </a:r>
          </a:p>
        </p:txBody>
      </p:sp>
      <p:grpSp>
        <p:nvGrpSpPr>
          <p:cNvPr id="8" name="Group 8"/>
          <p:cNvGrpSpPr/>
          <p:nvPr/>
        </p:nvGrpSpPr>
        <p:grpSpPr>
          <a:xfrm>
            <a:off x="0" y="7408203"/>
            <a:ext cx="7990612" cy="2417495"/>
            <a:chOff x="0" y="0"/>
            <a:chExt cx="2104523" cy="636706"/>
          </a:xfrm>
        </p:grpSpPr>
        <p:sp>
          <p:nvSpPr>
            <p:cNvPr id="9" name="Freeform 9"/>
            <p:cNvSpPr/>
            <p:nvPr/>
          </p:nvSpPr>
          <p:spPr>
            <a:xfrm>
              <a:off x="0" y="0"/>
              <a:ext cx="2104523" cy="636706"/>
            </a:xfrm>
            <a:custGeom>
              <a:avLst/>
              <a:gdLst/>
              <a:ahLst/>
              <a:cxnLst/>
              <a:rect l="l" t="t" r="r" b="b"/>
              <a:pathLst>
                <a:path w="2104523" h="636706">
                  <a:moveTo>
                    <a:pt x="49413" y="0"/>
                  </a:moveTo>
                  <a:lnTo>
                    <a:pt x="2055111" y="0"/>
                  </a:lnTo>
                  <a:cubicBezTo>
                    <a:pt x="2068216" y="0"/>
                    <a:pt x="2080784" y="5206"/>
                    <a:pt x="2090051" y="14473"/>
                  </a:cubicBezTo>
                  <a:cubicBezTo>
                    <a:pt x="2099317" y="23739"/>
                    <a:pt x="2104523" y="36308"/>
                    <a:pt x="2104523" y="49413"/>
                  </a:cubicBezTo>
                  <a:lnTo>
                    <a:pt x="2104523" y="587294"/>
                  </a:lnTo>
                  <a:cubicBezTo>
                    <a:pt x="2104523" y="614584"/>
                    <a:pt x="2082400" y="636706"/>
                    <a:pt x="2055111" y="636706"/>
                  </a:cubicBezTo>
                  <a:lnTo>
                    <a:pt x="49413" y="636706"/>
                  </a:lnTo>
                  <a:cubicBezTo>
                    <a:pt x="22123" y="636706"/>
                    <a:pt x="0" y="614584"/>
                    <a:pt x="0" y="587294"/>
                  </a:cubicBezTo>
                  <a:lnTo>
                    <a:pt x="0" y="49413"/>
                  </a:lnTo>
                  <a:cubicBezTo>
                    <a:pt x="0" y="22123"/>
                    <a:pt x="22123" y="0"/>
                    <a:pt x="49413" y="0"/>
                  </a:cubicBezTo>
                  <a:close/>
                </a:path>
              </a:pathLst>
            </a:custGeom>
            <a:solidFill>
              <a:srgbClr val="F4D793"/>
            </a:solidFill>
          </p:spPr>
        </p:sp>
        <p:sp>
          <p:nvSpPr>
            <p:cNvPr id="10" name="TextBox 10"/>
            <p:cNvSpPr txBox="1"/>
            <p:nvPr/>
          </p:nvSpPr>
          <p:spPr>
            <a:xfrm>
              <a:off x="0" y="-47625"/>
              <a:ext cx="2104523" cy="684331"/>
            </a:xfrm>
            <a:prstGeom prst="rect">
              <a:avLst/>
            </a:prstGeom>
          </p:spPr>
          <p:txBody>
            <a:bodyPr lIns="50800" tIns="50800" rIns="50800" bIns="50800" rtlCol="0" anchor="ctr"/>
            <a:lstStyle/>
            <a:p>
              <a:pPr algn="ctr">
                <a:lnSpc>
                  <a:spcPts val="3360"/>
                </a:lnSpc>
              </a:pPr>
              <a:endParaRPr/>
            </a:p>
          </p:txBody>
        </p:sp>
      </p:grpSp>
      <p:sp>
        <p:nvSpPr>
          <p:cNvPr id="11" name="TextBox 11"/>
          <p:cNvSpPr txBox="1"/>
          <p:nvPr/>
        </p:nvSpPr>
        <p:spPr>
          <a:xfrm>
            <a:off x="834941" y="7635241"/>
            <a:ext cx="6320730" cy="1925320"/>
          </a:xfrm>
          <a:prstGeom prst="rect">
            <a:avLst/>
          </a:prstGeom>
        </p:spPr>
        <p:txBody>
          <a:bodyPr lIns="0" tIns="0" rIns="0" bIns="0" rtlCol="0" anchor="t">
            <a:spAutoFit/>
          </a:bodyPr>
          <a:lstStyle/>
          <a:p>
            <a:pPr algn="l">
              <a:lnSpc>
                <a:spcPts val="6800"/>
              </a:lnSpc>
            </a:pPr>
            <a:r>
              <a:rPr lang="en-US" sz="6800" spc="-374">
                <a:solidFill>
                  <a:srgbClr val="0B0A0A"/>
                </a:solidFill>
                <a:latin typeface="Heading Now 71-78"/>
                <a:ea typeface="Heading Now 71-78"/>
                <a:cs typeface="Heading Now 71-78"/>
                <a:sym typeface="Heading Now 71-78"/>
              </a:rPr>
              <a:t>Czym jest refluks?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6DA"/>
        </a:solidFill>
        <a:effectLst/>
      </p:bgPr>
    </p:bg>
    <p:spTree>
      <p:nvGrpSpPr>
        <p:cNvPr id="1" name=""/>
        <p:cNvGrpSpPr/>
        <p:nvPr/>
      </p:nvGrpSpPr>
      <p:grpSpPr>
        <a:xfrm>
          <a:off x="0" y="0"/>
          <a:ext cx="0" cy="0"/>
          <a:chOff x="0" y="0"/>
          <a:chExt cx="0" cy="0"/>
        </a:xfrm>
      </p:grpSpPr>
      <p:sp>
        <p:nvSpPr>
          <p:cNvPr id="2" name="Freeform 2"/>
          <p:cNvSpPr/>
          <p:nvPr/>
        </p:nvSpPr>
        <p:spPr>
          <a:xfrm>
            <a:off x="7392529" y="6336619"/>
            <a:ext cx="2514696" cy="2417251"/>
          </a:xfrm>
          <a:custGeom>
            <a:avLst/>
            <a:gdLst/>
            <a:ahLst/>
            <a:cxnLst/>
            <a:rect l="l" t="t" r="r" b="b"/>
            <a:pathLst>
              <a:path w="2514696" h="2417251">
                <a:moveTo>
                  <a:pt x="0" y="0"/>
                </a:moveTo>
                <a:lnTo>
                  <a:pt x="2514695" y="0"/>
                </a:lnTo>
                <a:lnTo>
                  <a:pt x="2514695" y="2417251"/>
                </a:lnTo>
                <a:lnTo>
                  <a:pt x="0" y="2417251"/>
                </a:lnTo>
                <a:lnTo>
                  <a:pt x="0" y="0"/>
                </a:lnTo>
                <a:close/>
              </a:path>
            </a:pathLst>
          </a:custGeom>
          <a:blipFill>
            <a:blip r:embed="rId2">
              <a:alphaModFix amt="21999"/>
            </a:blip>
            <a:stretch>
              <a:fillRect/>
            </a:stretch>
          </a:blipFill>
        </p:spPr>
      </p:sp>
      <p:sp>
        <p:nvSpPr>
          <p:cNvPr id="3" name="Freeform 3"/>
          <p:cNvSpPr/>
          <p:nvPr/>
        </p:nvSpPr>
        <p:spPr>
          <a:xfrm rot="238439">
            <a:off x="11162267" y="3949596"/>
            <a:ext cx="6022622" cy="5789245"/>
          </a:xfrm>
          <a:custGeom>
            <a:avLst/>
            <a:gdLst/>
            <a:ahLst/>
            <a:cxnLst/>
            <a:rect l="l" t="t" r="r" b="b"/>
            <a:pathLst>
              <a:path w="6022622" h="5789245">
                <a:moveTo>
                  <a:pt x="0" y="0"/>
                </a:moveTo>
                <a:lnTo>
                  <a:pt x="6022621" y="0"/>
                </a:lnTo>
                <a:lnTo>
                  <a:pt x="6022621" y="5789245"/>
                </a:lnTo>
                <a:lnTo>
                  <a:pt x="0" y="5789245"/>
                </a:lnTo>
                <a:lnTo>
                  <a:pt x="0" y="0"/>
                </a:lnTo>
                <a:close/>
              </a:path>
            </a:pathLst>
          </a:custGeom>
          <a:blipFill>
            <a:blip r:embed="rId2">
              <a:alphaModFix amt="21999"/>
            </a:blip>
            <a:stretch>
              <a:fillRect/>
            </a:stretch>
          </a:blipFill>
        </p:spPr>
      </p:sp>
      <p:sp>
        <p:nvSpPr>
          <p:cNvPr id="4" name="TextBox 4"/>
          <p:cNvSpPr txBox="1"/>
          <p:nvPr/>
        </p:nvSpPr>
        <p:spPr>
          <a:xfrm>
            <a:off x="463278" y="3336684"/>
            <a:ext cx="11583538" cy="6581141"/>
          </a:xfrm>
          <a:prstGeom prst="rect">
            <a:avLst/>
          </a:prstGeom>
        </p:spPr>
        <p:txBody>
          <a:bodyPr lIns="0" tIns="0" rIns="0" bIns="0" rtlCol="0" anchor="t">
            <a:spAutoFit/>
          </a:bodyPr>
          <a:lstStyle/>
          <a:p>
            <a:pPr marL="734053" lvl="1" indent="-367026" algn="l">
              <a:lnSpc>
                <a:spcPts val="4759"/>
              </a:lnSpc>
              <a:buFont typeface="Arial"/>
              <a:buChar char="•"/>
            </a:pPr>
            <a:r>
              <a:rPr lang="en-US" sz="3399">
                <a:solidFill>
                  <a:srgbClr val="0B0A0A"/>
                </a:solidFill>
                <a:latin typeface="TT Firs Neue"/>
                <a:ea typeface="TT Firs Neue"/>
                <a:cs typeface="TT Firs Neue"/>
                <a:sym typeface="TT Firs Neue"/>
              </a:rPr>
              <a:t>nieprawidłowa czynność dolnego zwieracza przełyku</a:t>
            </a:r>
          </a:p>
          <a:p>
            <a:pPr marL="734053" lvl="1" indent="-367026" algn="l">
              <a:lnSpc>
                <a:spcPts val="4759"/>
              </a:lnSpc>
              <a:buFont typeface="Arial"/>
              <a:buChar char="•"/>
            </a:pPr>
            <a:r>
              <a:rPr lang="en-US" sz="3399">
                <a:solidFill>
                  <a:srgbClr val="0B0A0A"/>
                </a:solidFill>
                <a:latin typeface="TT Firs Neue"/>
                <a:ea typeface="TT Firs Neue"/>
                <a:cs typeface="TT Firs Neue"/>
                <a:sym typeface="TT Firs Neue"/>
              </a:rPr>
              <a:t>zaburzenia opróżniania żołądka</a:t>
            </a:r>
          </a:p>
          <a:p>
            <a:pPr marL="734053" lvl="1" indent="-367026" algn="l">
              <a:lnSpc>
                <a:spcPts val="4759"/>
              </a:lnSpc>
              <a:buFont typeface="Arial"/>
              <a:buChar char="•"/>
            </a:pPr>
            <a:r>
              <a:rPr lang="en-US" sz="3399">
                <a:solidFill>
                  <a:srgbClr val="0B0A0A"/>
                </a:solidFill>
                <a:latin typeface="TT Firs Neue"/>
                <a:ea typeface="TT Firs Neue"/>
                <a:cs typeface="TT Firs Neue"/>
                <a:sym typeface="TT Firs Neue"/>
              </a:rPr>
              <a:t>zaburzenia motoryki przełyku</a:t>
            </a:r>
          </a:p>
          <a:p>
            <a:pPr marL="734053" lvl="1" indent="-367026" algn="l">
              <a:lnSpc>
                <a:spcPts val="4759"/>
              </a:lnSpc>
              <a:buFont typeface="Arial"/>
              <a:buChar char="•"/>
            </a:pPr>
            <a:r>
              <a:rPr lang="en-US" sz="3399">
                <a:solidFill>
                  <a:srgbClr val="0B0A0A"/>
                </a:solidFill>
                <a:latin typeface="TT Firs Neue"/>
                <a:ea typeface="TT Firs Neue"/>
                <a:cs typeface="TT Firs Neue"/>
                <a:sym typeface="TT Firs Neue"/>
              </a:rPr>
              <a:t>zaburzenia integralności błony śluzowej przełyku</a:t>
            </a:r>
          </a:p>
          <a:p>
            <a:pPr marL="734053" lvl="1" indent="-367026" algn="l">
              <a:lnSpc>
                <a:spcPts val="4759"/>
              </a:lnSpc>
              <a:buFont typeface="Arial"/>
              <a:buChar char="•"/>
            </a:pPr>
            <a:r>
              <a:rPr lang="en-US" sz="3399">
                <a:solidFill>
                  <a:srgbClr val="0B0A0A"/>
                </a:solidFill>
                <a:latin typeface="TT Firs Neue"/>
                <a:ea typeface="TT Firs Neue"/>
                <a:cs typeface="TT Firs Neue"/>
                <a:sym typeface="TT Firs Neue"/>
              </a:rPr>
              <a:t>przepuklina rozworu przełykowego</a:t>
            </a:r>
          </a:p>
          <a:p>
            <a:pPr marL="734053" lvl="1" indent="-367026" algn="l">
              <a:lnSpc>
                <a:spcPts val="4759"/>
              </a:lnSpc>
              <a:buFont typeface="Arial"/>
              <a:buChar char="•"/>
            </a:pPr>
            <a:r>
              <a:rPr lang="en-US" sz="3399">
                <a:solidFill>
                  <a:srgbClr val="0B0A0A"/>
                </a:solidFill>
                <a:latin typeface="TT Firs Neue"/>
                <a:ea typeface="TT Firs Neue"/>
                <a:cs typeface="TT Firs Neue"/>
                <a:sym typeface="TT Firs Neue"/>
              </a:rPr>
              <a:t>nadwrażliwość przełyku</a:t>
            </a:r>
          </a:p>
          <a:p>
            <a:pPr marL="734053" lvl="1" indent="-367026" algn="l">
              <a:lnSpc>
                <a:spcPts val="4759"/>
              </a:lnSpc>
              <a:buFont typeface="Arial"/>
              <a:buChar char="•"/>
            </a:pPr>
            <a:r>
              <a:rPr lang="en-US" sz="3399">
                <a:solidFill>
                  <a:srgbClr val="0B0A0A"/>
                </a:solidFill>
                <a:latin typeface="TT Firs Neue"/>
                <a:ea typeface="TT Firs Neue"/>
                <a:cs typeface="TT Firs Neue"/>
                <a:sym typeface="TT Firs Neue"/>
              </a:rPr>
              <a:t>otyłość</a:t>
            </a:r>
          </a:p>
          <a:p>
            <a:pPr marL="734053" lvl="1" indent="-367026" algn="l">
              <a:lnSpc>
                <a:spcPts val="4759"/>
              </a:lnSpc>
              <a:buFont typeface="Arial"/>
              <a:buChar char="•"/>
            </a:pPr>
            <a:r>
              <a:rPr lang="en-US" sz="3399">
                <a:solidFill>
                  <a:srgbClr val="0B0A0A"/>
                </a:solidFill>
                <a:latin typeface="TT Firs Neue"/>
                <a:ea typeface="TT Firs Neue"/>
                <a:cs typeface="TT Firs Neue"/>
                <a:sym typeface="TT Firs Neue"/>
              </a:rPr>
              <a:t>ciąża</a:t>
            </a:r>
          </a:p>
          <a:p>
            <a:pPr marL="734053" lvl="1" indent="-367026" algn="l">
              <a:lnSpc>
                <a:spcPts val="4759"/>
              </a:lnSpc>
              <a:buFont typeface="Arial"/>
              <a:buChar char="•"/>
            </a:pPr>
            <a:r>
              <a:rPr lang="en-US" sz="3399">
                <a:solidFill>
                  <a:srgbClr val="0B0A0A"/>
                </a:solidFill>
                <a:latin typeface="TT Firs Neue"/>
                <a:ea typeface="TT Firs Neue"/>
                <a:cs typeface="TT Firs Neue"/>
                <a:sym typeface="TT Firs Neue"/>
              </a:rPr>
              <a:t>palenie papierosów</a:t>
            </a:r>
          </a:p>
          <a:p>
            <a:pPr marL="734053" lvl="1" indent="-367026" algn="l">
              <a:lnSpc>
                <a:spcPts val="4759"/>
              </a:lnSpc>
              <a:buFont typeface="Arial"/>
              <a:buChar char="•"/>
            </a:pPr>
            <a:r>
              <a:rPr lang="en-US" sz="3399">
                <a:solidFill>
                  <a:srgbClr val="0B0A0A"/>
                </a:solidFill>
                <a:latin typeface="TT Firs Neue"/>
                <a:ea typeface="TT Firs Neue"/>
                <a:cs typeface="TT Firs Neue"/>
                <a:sym typeface="TT Firs Neue"/>
              </a:rPr>
              <a:t>niektóre leki</a:t>
            </a:r>
          </a:p>
          <a:p>
            <a:pPr algn="l">
              <a:lnSpc>
                <a:spcPts val="4759"/>
              </a:lnSpc>
            </a:pPr>
            <a:endParaRPr lang="en-US" sz="3399">
              <a:solidFill>
                <a:srgbClr val="0B0A0A"/>
              </a:solidFill>
              <a:latin typeface="TT Firs Neue"/>
              <a:ea typeface="TT Firs Neue"/>
              <a:cs typeface="TT Firs Neue"/>
              <a:sym typeface="TT Firs Neue"/>
            </a:endParaRPr>
          </a:p>
        </p:txBody>
      </p:sp>
      <p:grpSp>
        <p:nvGrpSpPr>
          <p:cNvPr id="5" name="Group 5"/>
          <p:cNvGrpSpPr/>
          <p:nvPr/>
        </p:nvGrpSpPr>
        <p:grpSpPr>
          <a:xfrm>
            <a:off x="0" y="300126"/>
            <a:ext cx="16313771" cy="2572534"/>
            <a:chOff x="0" y="0"/>
            <a:chExt cx="4296631" cy="677540"/>
          </a:xfrm>
        </p:grpSpPr>
        <p:sp>
          <p:nvSpPr>
            <p:cNvPr id="6" name="Freeform 6"/>
            <p:cNvSpPr/>
            <p:nvPr/>
          </p:nvSpPr>
          <p:spPr>
            <a:xfrm>
              <a:off x="0" y="0"/>
              <a:ext cx="4296631" cy="677540"/>
            </a:xfrm>
            <a:custGeom>
              <a:avLst/>
              <a:gdLst/>
              <a:ahLst/>
              <a:cxnLst/>
              <a:rect l="l" t="t" r="r" b="b"/>
              <a:pathLst>
                <a:path w="4296631" h="677540">
                  <a:moveTo>
                    <a:pt x="24203" y="0"/>
                  </a:moveTo>
                  <a:lnTo>
                    <a:pt x="4272428" y="0"/>
                  </a:lnTo>
                  <a:cubicBezTo>
                    <a:pt x="4285795" y="0"/>
                    <a:pt x="4296631" y="10836"/>
                    <a:pt x="4296631" y="24203"/>
                  </a:cubicBezTo>
                  <a:lnTo>
                    <a:pt x="4296631" y="653337"/>
                  </a:lnTo>
                  <a:cubicBezTo>
                    <a:pt x="4296631" y="666704"/>
                    <a:pt x="4285795" y="677540"/>
                    <a:pt x="4272428" y="677540"/>
                  </a:cubicBezTo>
                  <a:lnTo>
                    <a:pt x="24203" y="677540"/>
                  </a:lnTo>
                  <a:cubicBezTo>
                    <a:pt x="10836" y="677540"/>
                    <a:pt x="0" y="666704"/>
                    <a:pt x="0" y="653337"/>
                  </a:cubicBezTo>
                  <a:lnTo>
                    <a:pt x="0" y="24203"/>
                  </a:lnTo>
                  <a:cubicBezTo>
                    <a:pt x="0" y="10836"/>
                    <a:pt x="10836" y="0"/>
                    <a:pt x="24203" y="0"/>
                  </a:cubicBezTo>
                  <a:close/>
                </a:path>
              </a:pathLst>
            </a:custGeom>
            <a:solidFill>
              <a:srgbClr val="F4D793"/>
            </a:solidFill>
          </p:spPr>
        </p:sp>
        <p:sp>
          <p:nvSpPr>
            <p:cNvPr id="7" name="TextBox 7"/>
            <p:cNvSpPr txBox="1"/>
            <p:nvPr/>
          </p:nvSpPr>
          <p:spPr>
            <a:xfrm>
              <a:off x="0" y="-47625"/>
              <a:ext cx="4296631" cy="725165"/>
            </a:xfrm>
            <a:prstGeom prst="rect">
              <a:avLst/>
            </a:prstGeom>
          </p:spPr>
          <p:txBody>
            <a:bodyPr lIns="50800" tIns="50800" rIns="50800" bIns="50800" rtlCol="0" anchor="ctr"/>
            <a:lstStyle/>
            <a:p>
              <a:pPr algn="ctr">
                <a:lnSpc>
                  <a:spcPts val="3360"/>
                </a:lnSpc>
              </a:pPr>
              <a:endParaRPr/>
            </a:p>
          </p:txBody>
        </p:sp>
      </p:grpSp>
      <p:sp>
        <p:nvSpPr>
          <p:cNvPr id="8" name="TextBox 8"/>
          <p:cNvSpPr txBox="1"/>
          <p:nvPr/>
        </p:nvSpPr>
        <p:spPr>
          <a:xfrm>
            <a:off x="463278" y="604683"/>
            <a:ext cx="16741286" cy="1925320"/>
          </a:xfrm>
          <a:prstGeom prst="rect">
            <a:avLst/>
          </a:prstGeom>
        </p:spPr>
        <p:txBody>
          <a:bodyPr lIns="0" tIns="0" rIns="0" bIns="0" rtlCol="0" anchor="t">
            <a:spAutoFit/>
          </a:bodyPr>
          <a:lstStyle/>
          <a:p>
            <a:pPr algn="l">
              <a:lnSpc>
                <a:spcPts val="6800"/>
              </a:lnSpc>
            </a:pPr>
            <a:r>
              <a:rPr lang="en-US" sz="6800" spc="-374">
                <a:solidFill>
                  <a:srgbClr val="231F20"/>
                </a:solidFill>
                <a:latin typeface="Heading Now 71-78"/>
                <a:ea typeface="Heading Now 71-78"/>
                <a:cs typeface="Heading Now 71-78"/>
                <a:sym typeface="Heading Now 71-78"/>
              </a:rPr>
              <a:t>Czynniki predysponuje do choroby refluksowej żołądka:</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6DA"/>
        </a:solidFill>
        <a:effectLst/>
      </p:bgPr>
    </p:bg>
    <p:spTree>
      <p:nvGrpSpPr>
        <p:cNvPr id="1" name=""/>
        <p:cNvGrpSpPr/>
        <p:nvPr/>
      </p:nvGrpSpPr>
      <p:grpSpPr>
        <a:xfrm>
          <a:off x="0" y="0"/>
          <a:ext cx="0" cy="0"/>
          <a:chOff x="0" y="0"/>
          <a:chExt cx="0" cy="0"/>
        </a:xfrm>
      </p:grpSpPr>
      <p:sp>
        <p:nvSpPr>
          <p:cNvPr id="2" name="Freeform 2"/>
          <p:cNvSpPr/>
          <p:nvPr/>
        </p:nvSpPr>
        <p:spPr>
          <a:xfrm>
            <a:off x="2058675" y="760552"/>
            <a:ext cx="14170651" cy="7970991"/>
          </a:xfrm>
          <a:custGeom>
            <a:avLst/>
            <a:gdLst/>
            <a:ahLst/>
            <a:cxnLst/>
            <a:rect l="l" t="t" r="r" b="b"/>
            <a:pathLst>
              <a:path w="14170651" h="7970991">
                <a:moveTo>
                  <a:pt x="0" y="0"/>
                </a:moveTo>
                <a:lnTo>
                  <a:pt x="14170650" y="0"/>
                </a:lnTo>
                <a:lnTo>
                  <a:pt x="14170650" y="7970991"/>
                </a:lnTo>
                <a:lnTo>
                  <a:pt x="0" y="7970991"/>
                </a:lnTo>
                <a:lnTo>
                  <a:pt x="0" y="0"/>
                </a:lnTo>
                <a:close/>
              </a:path>
            </a:pathLst>
          </a:custGeom>
          <a:blipFill>
            <a:blip r:embed="rId2"/>
            <a:stretch>
              <a:fillRect/>
            </a:stretch>
          </a:blipFill>
        </p:spPr>
      </p:sp>
      <p:sp>
        <p:nvSpPr>
          <p:cNvPr id="3" name="Freeform 3"/>
          <p:cNvSpPr/>
          <p:nvPr/>
        </p:nvSpPr>
        <p:spPr>
          <a:xfrm rot="238439">
            <a:off x="15079814" y="7841083"/>
            <a:ext cx="3383604" cy="3252490"/>
          </a:xfrm>
          <a:custGeom>
            <a:avLst/>
            <a:gdLst/>
            <a:ahLst/>
            <a:cxnLst/>
            <a:rect l="l" t="t" r="r" b="b"/>
            <a:pathLst>
              <a:path w="3383604" h="3252490">
                <a:moveTo>
                  <a:pt x="0" y="0"/>
                </a:moveTo>
                <a:lnTo>
                  <a:pt x="3383604" y="0"/>
                </a:lnTo>
                <a:lnTo>
                  <a:pt x="3383604" y="3252490"/>
                </a:lnTo>
                <a:lnTo>
                  <a:pt x="0" y="3252490"/>
                </a:lnTo>
                <a:lnTo>
                  <a:pt x="0" y="0"/>
                </a:lnTo>
                <a:close/>
              </a:path>
            </a:pathLst>
          </a:custGeom>
          <a:blipFill>
            <a:blip r:embed="rId3">
              <a:alphaModFix amt="21999"/>
            </a:blip>
            <a:stretch>
              <a:fillRect/>
            </a:stretch>
          </a:blipFill>
        </p:spPr>
      </p:sp>
      <p:sp>
        <p:nvSpPr>
          <p:cNvPr id="4" name="Freeform 4"/>
          <p:cNvSpPr/>
          <p:nvPr/>
        </p:nvSpPr>
        <p:spPr>
          <a:xfrm rot="10519464">
            <a:off x="-663102" y="-597545"/>
            <a:ext cx="3383604" cy="3252490"/>
          </a:xfrm>
          <a:custGeom>
            <a:avLst/>
            <a:gdLst/>
            <a:ahLst/>
            <a:cxnLst/>
            <a:rect l="l" t="t" r="r" b="b"/>
            <a:pathLst>
              <a:path w="3383604" h="3252490">
                <a:moveTo>
                  <a:pt x="0" y="0"/>
                </a:moveTo>
                <a:lnTo>
                  <a:pt x="3383604" y="0"/>
                </a:lnTo>
                <a:lnTo>
                  <a:pt x="3383604" y="3252490"/>
                </a:lnTo>
                <a:lnTo>
                  <a:pt x="0" y="3252490"/>
                </a:lnTo>
                <a:lnTo>
                  <a:pt x="0" y="0"/>
                </a:lnTo>
                <a:close/>
              </a:path>
            </a:pathLst>
          </a:custGeom>
          <a:blipFill>
            <a:blip r:embed="rId3">
              <a:alphaModFix amt="21999"/>
            </a:blip>
            <a:stretch>
              <a:fillRect/>
            </a:stretch>
          </a:blipFill>
        </p:spPr>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6DA"/>
        </a:solidFill>
        <a:effectLst/>
      </p:bgPr>
    </p:bg>
    <p:spTree>
      <p:nvGrpSpPr>
        <p:cNvPr id="1" name=""/>
        <p:cNvGrpSpPr/>
        <p:nvPr/>
      </p:nvGrpSpPr>
      <p:grpSpPr>
        <a:xfrm>
          <a:off x="0" y="0"/>
          <a:ext cx="0" cy="0"/>
          <a:chOff x="0" y="0"/>
          <a:chExt cx="0" cy="0"/>
        </a:xfrm>
      </p:grpSpPr>
      <p:sp>
        <p:nvSpPr>
          <p:cNvPr id="2" name="Freeform 2"/>
          <p:cNvSpPr/>
          <p:nvPr/>
        </p:nvSpPr>
        <p:spPr>
          <a:xfrm>
            <a:off x="403835" y="1166765"/>
            <a:ext cx="17480330" cy="7953470"/>
          </a:xfrm>
          <a:custGeom>
            <a:avLst/>
            <a:gdLst/>
            <a:ahLst/>
            <a:cxnLst/>
            <a:rect l="l" t="t" r="r" b="b"/>
            <a:pathLst>
              <a:path w="17480330" h="7953470">
                <a:moveTo>
                  <a:pt x="0" y="0"/>
                </a:moveTo>
                <a:lnTo>
                  <a:pt x="17480330" y="0"/>
                </a:lnTo>
                <a:lnTo>
                  <a:pt x="17480330" y="7953470"/>
                </a:lnTo>
                <a:lnTo>
                  <a:pt x="0" y="7953470"/>
                </a:lnTo>
                <a:lnTo>
                  <a:pt x="0" y="0"/>
                </a:lnTo>
                <a:close/>
              </a:path>
            </a:pathLst>
          </a:custGeom>
          <a:blipFill>
            <a:blip r:embed="rId2"/>
            <a:stretch>
              <a:fillRect b="-1924"/>
            </a:stretch>
          </a:blipFill>
        </p:spPr>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6DA"/>
        </a:solidFill>
        <a:effectLst/>
      </p:bgPr>
    </p:bg>
    <p:spTree>
      <p:nvGrpSpPr>
        <p:cNvPr id="1" name=""/>
        <p:cNvGrpSpPr/>
        <p:nvPr/>
      </p:nvGrpSpPr>
      <p:grpSpPr>
        <a:xfrm>
          <a:off x="0" y="0"/>
          <a:ext cx="0" cy="0"/>
          <a:chOff x="0" y="0"/>
          <a:chExt cx="0" cy="0"/>
        </a:xfrm>
      </p:grpSpPr>
      <p:sp>
        <p:nvSpPr>
          <p:cNvPr id="2" name="Freeform 2"/>
          <p:cNvSpPr/>
          <p:nvPr/>
        </p:nvSpPr>
        <p:spPr>
          <a:xfrm rot="4566901">
            <a:off x="-1097104" y="4426460"/>
            <a:ext cx="6820067" cy="6555789"/>
          </a:xfrm>
          <a:custGeom>
            <a:avLst/>
            <a:gdLst/>
            <a:ahLst/>
            <a:cxnLst/>
            <a:rect l="l" t="t" r="r" b="b"/>
            <a:pathLst>
              <a:path w="6820067" h="6555789">
                <a:moveTo>
                  <a:pt x="0" y="0"/>
                </a:moveTo>
                <a:lnTo>
                  <a:pt x="6820067" y="0"/>
                </a:lnTo>
                <a:lnTo>
                  <a:pt x="6820067" y="6555789"/>
                </a:lnTo>
                <a:lnTo>
                  <a:pt x="0" y="6555789"/>
                </a:lnTo>
                <a:lnTo>
                  <a:pt x="0" y="0"/>
                </a:lnTo>
                <a:close/>
              </a:path>
            </a:pathLst>
          </a:custGeom>
          <a:blipFill>
            <a:blip r:embed="rId2">
              <a:alphaModFix amt="17000"/>
            </a:blip>
            <a:stretch>
              <a:fillRect/>
            </a:stretch>
          </a:blipFill>
        </p:spPr>
      </p:sp>
      <p:sp>
        <p:nvSpPr>
          <p:cNvPr id="3" name="Freeform 3"/>
          <p:cNvSpPr/>
          <p:nvPr/>
        </p:nvSpPr>
        <p:spPr>
          <a:xfrm rot="4566901" flipH="1" flipV="1">
            <a:off x="9989217" y="-851028"/>
            <a:ext cx="9763661" cy="9385320"/>
          </a:xfrm>
          <a:custGeom>
            <a:avLst/>
            <a:gdLst/>
            <a:ahLst/>
            <a:cxnLst/>
            <a:rect l="l" t="t" r="r" b="b"/>
            <a:pathLst>
              <a:path w="9763661" h="9385320">
                <a:moveTo>
                  <a:pt x="9763661" y="9385320"/>
                </a:moveTo>
                <a:lnTo>
                  <a:pt x="0" y="9385320"/>
                </a:lnTo>
                <a:lnTo>
                  <a:pt x="0" y="0"/>
                </a:lnTo>
                <a:lnTo>
                  <a:pt x="9763661" y="0"/>
                </a:lnTo>
                <a:lnTo>
                  <a:pt x="9763661" y="9385320"/>
                </a:lnTo>
                <a:close/>
              </a:path>
            </a:pathLst>
          </a:custGeom>
          <a:blipFill>
            <a:blip r:embed="rId2">
              <a:alphaModFix amt="17000"/>
            </a:blip>
            <a:stretch>
              <a:fillRect/>
            </a:stretch>
          </a:blipFill>
        </p:spPr>
      </p:sp>
      <p:sp>
        <p:nvSpPr>
          <p:cNvPr id="4" name="Freeform 4"/>
          <p:cNvSpPr/>
          <p:nvPr/>
        </p:nvSpPr>
        <p:spPr>
          <a:xfrm>
            <a:off x="1028700" y="1627696"/>
            <a:ext cx="16352578" cy="7031608"/>
          </a:xfrm>
          <a:custGeom>
            <a:avLst/>
            <a:gdLst/>
            <a:ahLst/>
            <a:cxnLst/>
            <a:rect l="l" t="t" r="r" b="b"/>
            <a:pathLst>
              <a:path w="16352578" h="7031608">
                <a:moveTo>
                  <a:pt x="0" y="0"/>
                </a:moveTo>
                <a:lnTo>
                  <a:pt x="16352578" y="0"/>
                </a:lnTo>
                <a:lnTo>
                  <a:pt x="16352578" y="7031608"/>
                </a:lnTo>
                <a:lnTo>
                  <a:pt x="0" y="7031608"/>
                </a:lnTo>
                <a:lnTo>
                  <a:pt x="0" y="0"/>
                </a:lnTo>
                <a:close/>
              </a:path>
            </a:pathLst>
          </a:custGeom>
          <a:blipFill>
            <a:blip r:embed="rId3"/>
            <a:stretch>
              <a:fillRect/>
            </a:stretch>
          </a:blipFill>
        </p:spPr>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TotalTime>
  <Words>608</Words>
  <Application>Microsoft Office PowerPoint</Application>
  <PresentationFormat>Niestandardowy</PresentationFormat>
  <Paragraphs>68</Paragraphs>
  <Slides>15</Slides>
  <Notes>0</Notes>
  <HiddenSlides>0</HiddenSlides>
  <MMClips>0</MMClips>
  <ScaleCrop>false</ScaleCrop>
  <HeadingPairs>
    <vt:vector size="6" baseType="variant">
      <vt:variant>
        <vt:lpstr>Używane czcionki</vt:lpstr>
      </vt:variant>
      <vt:variant>
        <vt:i4>6</vt:i4>
      </vt:variant>
      <vt:variant>
        <vt:lpstr>Motyw</vt:lpstr>
      </vt:variant>
      <vt:variant>
        <vt:i4>1</vt:i4>
      </vt:variant>
      <vt:variant>
        <vt:lpstr>Tytuły slajdów</vt:lpstr>
      </vt:variant>
      <vt:variant>
        <vt:i4>15</vt:i4>
      </vt:variant>
    </vt:vector>
  </HeadingPairs>
  <TitlesOfParts>
    <vt:vector size="22" baseType="lpstr">
      <vt:lpstr>Poppins Medium</vt:lpstr>
      <vt:lpstr>Calibri</vt:lpstr>
      <vt:lpstr>Arial</vt:lpstr>
      <vt:lpstr>TT Firs Neue Bold</vt:lpstr>
      <vt:lpstr>Heading Now 71-78</vt:lpstr>
      <vt:lpstr>TT Firs Neue</vt:lpstr>
      <vt:lpstr>Office Theme</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Red White and Green Illustrated Pasta Pitch Deck Presentation</dc:title>
  <cp:lastModifiedBy>Aleksandra Czarnewicz-Kamińska</cp:lastModifiedBy>
  <cp:revision>4</cp:revision>
  <dcterms:created xsi:type="dcterms:W3CDTF">2006-08-16T00:00:00Z</dcterms:created>
  <dcterms:modified xsi:type="dcterms:W3CDTF">2026-01-27T16:31:07Z</dcterms:modified>
  <dc:identifier>DAG1pi6RpnU</dc:identifier>
</cp:coreProperties>
</file>